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1.xml" ContentType="application/vnd.openxmlformats-officedocument.presentationml.notesSlide+xml"/>
  <Override PartName="/ppt/ink/ink1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308" r:id="rId3"/>
    <p:sldId id="320" r:id="rId4"/>
    <p:sldId id="324" r:id="rId5"/>
    <p:sldId id="369" r:id="rId6"/>
    <p:sldId id="351" r:id="rId7"/>
    <p:sldId id="322" r:id="rId8"/>
    <p:sldId id="345" r:id="rId9"/>
    <p:sldId id="344" r:id="rId10"/>
    <p:sldId id="348" r:id="rId11"/>
    <p:sldId id="352" r:id="rId12"/>
    <p:sldId id="326" r:id="rId13"/>
    <p:sldId id="358" r:id="rId14"/>
    <p:sldId id="365" r:id="rId15"/>
    <p:sldId id="331" r:id="rId16"/>
    <p:sldId id="353" r:id="rId17"/>
    <p:sldId id="359" r:id="rId18"/>
    <p:sldId id="333" r:id="rId19"/>
    <p:sldId id="354" r:id="rId20"/>
    <p:sldId id="355" r:id="rId21"/>
    <p:sldId id="334" r:id="rId22"/>
    <p:sldId id="335" r:id="rId23"/>
    <p:sldId id="336" r:id="rId24"/>
    <p:sldId id="315" r:id="rId25"/>
    <p:sldId id="370" r:id="rId26"/>
    <p:sldId id="363" r:id="rId27"/>
    <p:sldId id="350" r:id="rId28"/>
    <p:sldId id="325" r:id="rId29"/>
    <p:sldId id="364" r:id="rId30"/>
    <p:sldId id="361"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 userDrawn="1">
          <p15:clr>
            <a:srgbClr val="A4A3A4"/>
          </p15:clr>
        </p15:guide>
        <p15:guide id="2" pos="3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BD6"/>
    <a:srgbClr val="FFBF46"/>
    <a:srgbClr val="FD59B7"/>
    <a:srgbClr val="FDCAE1"/>
    <a:srgbClr val="EED9EF"/>
    <a:srgbClr val="E7BAF1"/>
    <a:srgbClr val="FFB0BB"/>
    <a:srgbClr val="FF6B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72"/>
    <p:restoredTop sz="96341"/>
  </p:normalViewPr>
  <p:slideViewPr>
    <p:cSldViewPr snapToGrid="0" snapToObjects="1" showGuides="1">
      <p:cViewPr varScale="1">
        <p:scale>
          <a:sx n="129" d="100"/>
          <a:sy n="129" d="100"/>
        </p:scale>
        <p:origin x="1184" y="192"/>
      </p:cViewPr>
      <p:guideLst>
        <p:guide orient="horz" pos="232"/>
        <p:guide pos="3424"/>
      </p:guideLst>
    </p:cSldViewPr>
  </p:slideViewPr>
  <p:notesTextViewPr>
    <p:cViewPr>
      <p:scale>
        <a:sx n="1" d="1"/>
        <a:sy n="1" d="1"/>
      </p:scale>
      <p:origin x="0" y="0"/>
    </p:cViewPr>
  </p:notesTextViewPr>
  <p:notesViewPr>
    <p:cSldViewPr snapToGrid="0" snapToObject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2f8147f4b0e09f36" providerId="LiveId" clId="{D9BD2F54-A56C-47F4-8EC1-FAA00AA143C6}"/>
    <pc:docChg chg="addSld modSld">
      <pc:chgData name="" userId="2f8147f4b0e09f36" providerId="LiveId" clId="{D9BD2F54-A56C-47F4-8EC1-FAA00AA143C6}" dt="2020-05-19T01:14:27.247" v="47" actId="20577"/>
      <pc:docMkLst>
        <pc:docMk/>
      </pc:docMkLst>
      <pc:sldChg chg="addSp delSp modSp add">
        <pc:chgData name="" userId="2f8147f4b0e09f36" providerId="LiveId" clId="{D9BD2F54-A56C-47F4-8EC1-FAA00AA143C6}" dt="2020-05-19T01:14:27.247" v="47" actId="20577"/>
        <pc:sldMkLst>
          <pc:docMk/>
          <pc:sldMk cId="26501" sldId="288"/>
        </pc:sldMkLst>
        <pc:spChg chg="mod">
          <ac:chgData name="" userId="2f8147f4b0e09f36" providerId="LiveId" clId="{D9BD2F54-A56C-47F4-8EC1-FAA00AA143C6}" dt="2020-05-19T01:14:27.247" v="47" actId="20577"/>
          <ac:spMkLst>
            <pc:docMk/>
            <pc:sldMk cId="26501" sldId="288"/>
            <ac:spMk id="2" creationId="{A4808F48-9A74-48F9-AAE0-2E2167CB73C2}"/>
          </ac:spMkLst>
        </pc:spChg>
        <pc:spChg chg="del">
          <ac:chgData name="" userId="2f8147f4b0e09f36" providerId="LiveId" clId="{D9BD2F54-A56C-47F4-8EC1-FAA00AA143C6}" dt="2020-05-19T01:11:44.902" v="1"/>
          <ac:spMkLst>
            <pc:docMk/>
            <pc:sldMk cId="26501" sldId="288"/>
            <ac:spMk id="3" creationId="{084B94C5-8F0F-4F1D-B60E-2EB728789714}"/>
          </ac:spMkLst>
        </pc:spChg>
        <pc:picChg chg="add mod modCrop">
          <ac:chgData name="" userId="2f8147f4b0e09f36" providerId="LiveId" clId="{D9BD2F54-A56C-47F4-8EC1-FAA00AA143C6}" dt="2020-05-19T01:14:11.741" v="46" actId="1076"/>
          <ac:picMkLst>
            <pc:docMk/>
            <pc:sldMk cId="26501" sldId="288"/>
            <ac:picMk id="5" creationId="{64221FB0-8D98-4707-B77A-FB367892AF59}"/>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7T07:05:59.814"/>
    </inkml:context>
    <inkml:brush xml:id="br0">
      <inkml:brushProperty name="width" value="0.35" units="cm"/>
      <inkml:brushProperty name="height" value="2.1" units="cm"/>
      <inkml:brushProperty name="color" value="#33CCFF"/>
      <inkml:brushProperty name="inkEffects" value="pencil"/>
    </inkml:brush>
  </inkml:definitions>
  <inkml:trace contextRef="#ctx0" brushRef="#br0">628 1 16383,'0'72'0,"0"3"0,0 16 0,0 4 0,0-18 0,0 11 0,0-23 0,0 1 0,0 12 0,0-36 0,0 18 0,0-21 0,0-1 0,0-1 0,0-6 0,0-7 0,0 5 0,0-14 0,0 7 0,0-13 0,0 8 0,0-8 0,0 3 0,0 0 0,0-3 0,0 3 0,0-4 0,0 0 0,-15-4 0,3-1 0,-8-3 0,3 0 0,8 0 0,-8-7 0,4-3 0,-14-23 0,0 5 0,-10-20 0,-5 5 0,-2-2 0,0-3 0,-3 16 0,3-10 0,5 19 0,-7-6 0,20 14 0,-10-1 0,21 7 0,-7 4 0,13 2 0,-3-1 0,4 3 0,44 23 0,-2 1 0,35 28 0,-16-19 0,-3 10 0,-3-6 0,3 3 0,0 4 0,-7-7 0,-4-7 0,-16-4 0,-1-10 0,-13-3 0,3-3 0,-4-2 0,0-2 0,2-2 0,-2-3 0,3 0 0,-1 0 0,-2 0 0,3-3 0,-3-6 0,1-5 0,0-9 0,5-2 0,2-5 0,4-1 0,-4 1 0,3-1 0,-3-6 0,0 11 0,4-10 0,-10 17 0,4-5 0,-1 7 0,-4-1 0,4 0 0,-4 4 0,-1-2 0,0 7 0,5-4 0,-4 5 0,3-1 0,-4 5 0,0-3 0,3 6 0,-6-5 0,2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07:28:13.613"/>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94 16383,'0'35'0,"0"-3"0,5-7 0,-4-9 0,8 8 0,-8-14 0,8 8 0,-8-8 0,7 3 0,-7-5 0,6 1 0,-2-1 0,4-3 0,-1 2 0,0-6 0,1 7 0,-1-4 0,0 4 0,0 0 0,0-3 0,1 2 0,-1-2 0,0-1 0,6 4 0,0-2 0,6-1 0,-6 3 0,4-7 0,-3 3 0,4 0 0,0-3 0,1 4 0,-1-1 0,0-3 0,1 3 0,-1 1 0,-4-4 0,3 3 0,-4-4 0,6 4 0,-1-3 0,0 8 0,1-8 0,-1 8 0,0-8 0,1 7 0,-1-2 0,0-1 0,1-1 0,-1 1 0,0-4 0,1 3 0,-1 0 0,0-3 0,1 4 0,5-5 0,-4 0 0,11 0 0,-12 0 0,12 4 0,-5-2 0,0 3 0,4-5 0,-4 4 0,13-2 0,-5 2 0,12-4 0,-5 0 0,7 6 0,0-5 0,-7 5 0,-2-6 0,-7 4 0,0-2 0,0 2 0,0-4 0,0 0 0,7 0 0,-5 0 0,12 0 0,-12 0 0,12 0 0,-12 0 0,5 0 0,-7 0 0,8 0 0,-7 0 0,6 0 0,1 0 0,1 0 0,0 0 0,5 0 0,-5 0 0,7 0 0,-8 0 0,7 0 0,-13 0 0,5 0 0,-7 0 0,7 0 0,-5 0 0,5 0 0,0 0 0,-5 0 0,12 0 0,-12 0 0,12 0 0,-12 0 0,5 0 0,-7 0 0,0 0 0,7 0 0,-5 0 0,12 0 0,-12 0 0,12 0 0,-12 0 0,5 0 0,-7-4 0,0 2 0,0-3 0,0 5 0,-6 0 0,4 0 0,-4-4 0,0 2 0,5-3 0,-6 5 0,1 0 0,5 0 0,-5 0 0,6 0 0,0 0 0,0 0 0,7 0 0,2 0 0,7-5 0,0 4 0,0-5 0,0 0 0,0 5 0,0-4 0,0-1 0,-7 5 0,5-10 0,-5 9 0,0-8 0,6 9 0,-14-4 0,14-1 0,-14 5 0,7-9 0,-8 8 0,0-3 0,0 1 0,0 2 0,0-7 0,7 7 0,-5-3 0,5 0 0,0 4 0,-5-4 0,5 0 0,-7 4 0,0-4 0,0 5 0,0 0 0,-1-5 0,1 4 0,0-4 0,0 5 0,7-5 0,2 3 0,0-8 0,6 9 0,2-4 0,1-1 0,15 5 0,-7-5 0,9 0 0,0 5 0,-1-11 0,1 10 0,0-10 0,-9 11 0,-9-6 0,-9 3 0,-8 2 0,0-3 0,-6 5 0,-2 0 0,-6 0 0,1 0 0,-6 0 0,-1 0 0,-4 0 0,-1 0 0,4 0 0,-2 0 0,4-3 0,0 2 0,3-2 0,-2 3 0,3 0 0,-9 0 0,10 0 0,-10 0 0,4 0 0,1 0 0,0 0 0,1 0 0,3 0 0,-4 0 0,1 0 0,3-4 0,-8 2 0,3-2 0,-5 4 0,6 0 0,-5 0 0,9 0 0,-8 0 0,8 0 0,-8 0 0,3 0 0,0 0 0,-3 0 0,8 0 0,-8 0 0,8 0 0,-4 0 0,6-4 0,-1 3 0,0-4 0,1 5 0,-1 0 0,0 0 0,-4 0 0,3 0 0,-3 0 0,-1 0 0,4 0 0,3 0 0,0 0 0,10 0 0,-10 0 0,10 0 0,-4 0 0,0 0 0,5 0 0,-5 0 0,0 0 0,-2 0 0,-6 0 0,1 0 0,-1 0 0,6 0 0,-4 0 0,0 0 0,-3 0 0,-3 0 0,-1 0 0,4 0 0,-8 0 0,3 0 0,-4 0 0,4 0 0,-4 0 0,10 0 0,-10 0 0,9 0 0,-3 0 0,4 0 0,-4 0 0,3 0 0,-4 0 0,6 0 0,-1 0 0,0 0 0,7 0 0,-5 0 0,4 0 0,0 0 0,-4 0 0,5 0 0,-7 0 0,0 0 0,1 0 0,5 0 0,-4 0 0,4 5 0,1-4 0,-5 7 0,10-7 0,-10 4 0,4-1 0,-5-3 0,5 8 0,-4-8 0,4 4 0,1 0 0,-5-4 0,10 4 0,-4 0 0,6-4 0,0 9 0,7-9 0,-5 9 0,5-9 0,0 4 0,-5 0 0,5-4 0,-7 9 0,-6-9 0,-2 4 0,-5-1 0,-1-3 0,0 8 0,-4-8 0,3 7 0,-3-2 0,-1-1 0,4 4 0,-8-5 0,3 5 0,-4 0 0,-1-4 0,5 3 0,-3-7 0,8 7 0,-8-7 0,8 8 0,-4-8 0,1 3 0,3 1 0,-4-4 0,6 3 0,-6 0 0,4-3 0,-3 2 0,-1-3 0,5 5 0,-5 0 0,5 0 0,-4 0 0,3-1 0,-3 1 0,-1 1 0,4-2 0,-3 0 0,4-3 0,0 8 0,1-4 0,5 6 0,2-6 0,0 4 0,4-3 0,-10 4 0,11 1 0,-11-1 0,4 0 0,-6 0 0,7 0 0,-5 0 0,4 0 0,0 0 0,-4 0 0,5 0 0,-7 0 0,0 4 0,-4-4 0,3 4 0,-8-6 0,3 1 0,-5 0 0,1 4 0,0-3 0,5 3 0,-5-4 0,5 5 0,-5-4 0,0 8 0,0-9 0,0 5 0,0-1 0,0-3 0,0 8 0,0-4 0,0 1 0,1 3 0,-1-4 0,1 12 0,0-5 0,6 10 0,-5-10 0,4 10 0,1-4 0,-5 0 0,4-1 0,-4-1 0,3-4 0,-3 4 0,2-10 0,2 9 0,-5-13 0,5 13 0,-6-9 0,1-1 0,-1 4 0,0-8 0,0 3 0,-1-4 0,-3-1 0,2 0 0,-6 0 0,6-30 0,-6 10 0,2-31 0,-3 13 0,0 2 0,0 0 0,0 0 0,0 8 0,0-3 0,0 10 0,0 5 0,4-1 0,0 1 0,1-5 0,-1 3 0,0-8 0,-3 8 0,8-8 0,-8 8 0,7-3 0,-7 4 0,2-4 0,1 3 0,1-3 0,-1 4 0,3 1 0,-6 0 0,6 0 0,-2 0 0,-1-1 0,7 5 0,-9-4 0,13 4 0,-10-1 0,8-3 0,-5 7 0,0-3 0,1 1 0,-1 2 0,6-7 0,-5 6 0,5-6 0,-6 7 0,0-6 0,1 6 0,-1-3 0,4 0 0,-3 4 0,3-4 0,-3 4 0,-1-4 0,4-1 0,3-4 0,-2 4 0,0 1 0,-4 0 0,-1 3 0,4-6 0,-2 6 0,1-3 0,-3 4 0,0 0 0,4 0 0,-2 0 0,7 0 0,-3 0 0,1-4 0,3 3 0,-4-3 0,6 4 0,-6-3 0,4 2 0,-3-3 0,4 0 0,-5 2 0,0-2 0,-1 0 0,-3 3 0,3-4 0,-5 5 0,1 0 0,3-3 0,2 2 0,0-3 0,4-1 0,-9 4 0,10-3 0,-5 0 0,1 3 0,3-4 0,-9 1 0,5 3 0,-6-2 0,0 3 0,10 0 0,-8-4 0,7 3 0,-8-3 0,4 4 0,-4 0 0,10-4 0,-10 3 0,9-8 0,-8 8 0,8-4 0,-3 1 0,-1 3 0,4-8 0,-3 8 0,4-3 0,-4 4 0,3 0 0,-4-5 0,1 4 0,-2-3 0,-4 4 0,4 0 0,-4 0 0,5 0 0,-1 0 0,2-4 0,-1 3 0,10-4 0,-13 5 0,14 0 0,-11-4 0,5 3 0,1-4 0,-1 5 0,0 0 0,-4-3 0,3 2 0,-3-3 0,4 4 0,0 0 0,1 0 0,5 0 0,-4-4 0,4 2 0,1-2 0,-5 0 0,10 3 0,-10-4 0,4 1 0,-5 3 0,-6-3 0,4 4 0,-8 0 0,3 0 0,-4 0 0,4 0 0,-3-4 0,8 3 0,-4-3 0,6 4 0,-1-4 0,0 3 0,-4-4 0,3 1 0,-4 3 0,6-4 0,-6 5 0,4-4 0,-8 3 0,3-3 0,-4 4 0,4 0 0,-3 0 0,3 0 0,0-5 0,-3 4 0,8-3 0,-3-1 0,4 4 0,6-8 0,-4 8 0,11-9 0,-12 9 0,6-8 0,-7 7 0,7-7 0,-5 8 0,4-8 0,0 3 0,-4 0 0,5-3 0,-7 3 0,0 1 0,-4-3 0,3 3 0,-8 0 0,3-3 0,-5 3 0,1 0 0,-1-3 0,5 3 0,-3 0 0,3-3 0,-4 3 0,-1-3 0,1 3 0,-1-3 0,0 4 0,1-5 0,-1 1 0,1-6 0,0 4 0,-4-3 0,3 0 0,-7 3 0,8-8 0,-4 3 0,5-4 0,-5-7 0,4-1 0,-3-6 0,6-7 0,12-4 0,-4 1 0,11-7 0,-18 30 0,-2-2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21:00:15.255"/>
    </inkml:context>
    <inkml:brush xml:id="br0">
      <inkml:brushProperty name="width" value="0.05" units="cm"/>
      <inkml:brushProperty name="height" value="0.05" units="cm"/>
      <inkml:brushProperty name="color" value="#004F8B"/>
    </inkml:brush>
  </inkml:definitions>
  <inkml:trace contextRef="#ctx0" brushRef="#br0">768 566 24575,'-16'0'0,"2"0"0,-13 0 0,8 0 0,-3 0 0,5 0 0,-11 0 0,-3 0 0,-27 0 0,17 0 0,-9 0 0,15 0 0,-2-10 0,1 4 0,1-13 0,11 5 0,2-4 0,4-5 0,8 5 0,-3-9 0,12 3 0,-3-5 0,4-6 0,-8 5 0,5-5 0,-5 6 0,8 6 0,-4-5 0,-1 10 0,-4-4 0,0 5 0,1 4 0,0 1 0,1 5 0,3 0 0,-3 3 0,6-3 0,-5 6 0,2-5 0,-3 2 0,-1-4 0,-3 1 0,2-5 0,-7 2 0,7-1 0,-7 2 0,7 2 0,-2 2 0,7-2 0,-3 6 0,3-2 0,0 6 0,0 10 0,4 13 0,0 10 0,0 14 0,0 2 0,0 6 0,0 1 0,0 0 0,0 0 0,5-7 0,1-9 0,3-13 0,0-8 0,-1-9 0,-4-2 0,0-13 0,-4-3 0,0-16 0,0-2 0,0-6 0,0 0 0,0-6 0,0-2 0,-5-5 0,4-1 0,-4 0 0,1 6 0,3 2 0,-4 7 0,5-1 0,0 5 0,0 6 0,0 3 0,0 6 0,0-2 0,0 3 0,0 1 0,0 0 0,3 0 0,6 2 0,8 2 0,1 3 0,10 0 0,-10 0 0,4 0 0,0 0 0,-8 0 0,7 0 0,-13 0 0,8 0 0,-8 0 0,4 0 0,-5 0 0,0 0 0,0 0 0,0 0 0,-1 0 0,2 0 0,-1 0 0,0 0 0,0 0 0,0 0 0,1 0 0,-1 0 0,0 0 0,1 0 0,-1 0 0,0 0 0,0 0 0,0 0 0,0 0 0,0 0 0,0 0 0,-3 0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21:00:17.595"/>
    </inkml:context>
    <inkml:brush xml:id="br0">
      <inkml:brushProperty name="width" value="0.05" units="cm"/>
      <inkml:brushProperty name="height" value="0.05" units="cm"/>
      <inkml:brushProperty name="color" value="#004F8B"/>
    </inkml:brush>
  </inkml:definitions>
  <inkml:trace contextRef="#ctx0" brushRef="#br0">238 819 24575,'-17'0'0,"4"0"0,-5 0 0,6 0 0,0-8 0,7-1 0,-2-13 0,3 3 0,3-14 0,-3-6 0,4 6 0,0-9 0,0 13 0,0-2 0,0-4 0,0 12 0,0-11 0,4 9 0,-2-16 0,2 4 0,-4-5 0,0-1 0,0 6 0,0-4 0,0 11 0,0-5 0,-5 6 0,1 6 0,-5 0 0,0 6 0,1 5 0,3 0 0,-1 8 0,5-3 0,-6 7 0,4-4 0,-4 4 0,0 0 0,3 3 0,-3 6 0,6 3 0,-6 5 0,6-4 0,-7 8 0,7-7 0,-4 13 0,5-3 0,-5 10 0,4-3 0,-8 10 0,7-11 0,-7 11 0,8-11 0,-8 5 0,8-6 0,-4-6 0,5-5 0,-3-6 0,2-5 0,-2 0 0,3 1 0,0-10 0,0 0 0,0-17 0,0 5 0,0-14 0,0 10 0,4-9 0,-3 3 0,7 1 0,-7-5 0,3 10 0,0-4 0,0 5 0,1 4 0,-1 1 0,-1 5 0,1 0 0,0 0 0,2-1 0,-2 1 0,0-4 0,2 2 0,-5-2 0,6 3 0,-7 1 0,4 0 0,-1-1 0,-3 1 0,7 3 0,-3 1 0,3 0 0,0 2 0,1-6 0,-1 7 0,0-4 0,5 4 0,0 0 0,5 0 0,0 0 0,0 0 0,0 0 0,-1 0 0,1 4 0,-4 4 0,-1 1 0,-4 3 0,-1-5 0,0 1 0,1-1 0,-4 0 0,2-3 0,-5 2 0,5-5 0,-5 5 0,5-2 0,-5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21:00:20.182"/>
    </inkml:context>
    <inkml:brush xml:id="br0">
      <inkml:brushProperty name="width" value="0.05" units="cm"/>
      <inkml:brushProperty name="height" value="0.05" units="cm"/>
      <inkml:brushProperty name="color" value="#004F8B"/>
    </inkml:brush>
  </inkml:definitions>
  <inkml:trace contextRef="#ctx0" brushRef="#br0">1 706 24575,'16'0'0,"22"0"0,1 0 0,10 0 0,-8 0 0,11 0 0,20 0 0,-14 0 0,23 0 0,-25 0 0,6 0 0,-4 0 0,-22 0 0,2 0 0,-14 0 0,2-3 0,-17-6 0,2-4 0,-7 0 0,5-3 0,-1-2 0,0 0 0,2-9 0,-5 3 0,-1-5 0,-4-6 0,0-17 0,0 12 0,0-24 0,0 19 0,0-14 0,0 7 0,0 9 0,0 8 0,0 11 0,0 2 0,0 9 0,0 1 0,0 5 0,0 0 0,0 0 0,0 0 0,0 0 0,-3 3 0,-2 8 0,-3 11 0,-1 15 0,-1 0 0,-1 11 0,-4-5 0,8 7 0,-7 0 0,13-7 0,-4-1 0,5-12 0,0-5 0,0-6 0,0-5 0,0 1 0,0-1 0,0 0 0,0-6 0,0-6 0,0-12 0,0-1 0,0 0 0,0 2 0,0 3 0,3 1 0,-2 0 0,6 5 0,-3-1 0,3-3 0,-2 2 0,2-3 0,-7 5 0,7 3 0,-6-2 0,2 2 0,0 0 0,1 1 0,7 10 0,-2 3 0,7 7 0,-3-1 0,0 1 0,-1 0 0,0 0 0,-3-5 0,3 0 0,-8-5 0,2 1 0,-5-1 0,2 0 0,0-4 0,-2 3 0,5-5 0,-2 2 0,3-3 0,0 3 0,0 1 0,0 0 0,0 2 0,0-2 0,1 4 0,-1-4 0,-4-1 0,0-3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9T08:02:35.307"/>
    </inkml:context>
    <inkml:brush xml:id="br0">
      <inkml:brushProperty name="width" value="0.35" units="cm"/>
      <inkml:brushProperty name="height" value="0.35" units="cm"/>
      <inkml:brushProperty name="color" value="#FFFFFF"/>
    </inkml:brush>
  </inkml:definitions>
  <inkml:trace contextRef="#ctx0" brushRef="#br0">1 138 24575,'42'0'0,"-2"0"0,-18 0 0,5 0 0,-12 0 0,5 0 0,-7 0 0,1 0 0,7 0 0,-6 0 0,7 0 0,-9 0 0,0 0 0,1 0 0,-1 0 0,1 0 0,-1 0 0,-1 0 0,-5-6 0,-1-7 0,-6-9 0,0 1 0,0 0 0,0 7 0,0 1 0,0-1 0,-11 6 0,2 2 0,-9 6 0,4 0 0,0 0 0,1 0 0,40 0 0,-18 0 0,33 0 0,-28 0 0,5 0 0,-4 0 0,5 6 0,-7 2 0,1 5 0,-1 1 0,-5-1 0,4 1 0,-11-1 0,11-6 0,-11 4 0,10-9 0,-4 8 0,6-8 0,-1 3 0,0-5 0,6 0 0,-4 0 0,5 0 0,-5 0 0,7 0 0,-6 0 0,7 0 0,-9 0 0,1 0 0,-1 0 0,1 0 0,7 0 0,-6 0 0,6 0 0,-7 0 0,-1 0 0,1 0 0,-1 0 0,1 0 0,-1 0 0,1 0 0,-1 0 0,1 0 0,-1 0 0,0 0 0,0 0 0,1 0 0,-1 0 0,1 0 0,-1 0 0,1 0 0,-1 0 0,1 0 0,-1 0 0,0 0 0,1 0 0,-1 0 0,0 0 0,0 0 0,0 0 0,0 0 0,0 0 0,0 0 0,0 0 0,1 0 0,-1 0 0,0 0 0,-1 0 0,1 0 0,0 6 0,1-4 0,-1 4 0,8-6 0,2 0 0,0 0 0,6 0 0,-13 0 0,5 0 0,0 6 0,-5-4 0,5 5 0,0-7 0,-5 0 0,5 0 0,-8 6 0,1-5 0,-1 5 0,1-6 0,-1 0 0,1 6 0,-1-4 0,1 4 0,-1-6 0,0 0 0,0 6 0,0-5 0,1 5 0,-1-6 0,1 6 0,-1-4 0,1 4 0,-1-6 0,1 0 0,-1 5 0,-1-3 0,1 3 0,-1-5 0,0 0 0,1 0 0,0 0 0,0 0 0,-1 0 0,-5-5 0,-2-2 0,-5-6 0,0-1 0,0 0 0,0 1 0,0-1 0,0 0 0,-6 7 0,5-5 0,-11 11 0,5-5 0,-6 6 0,0 0 0,-1-6 0,-6 4 0,10-10 0,-10 11 0,12-12 0,-5 12 0,0-5 0,1 6 0,6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08:17:42.381"/>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0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08:18:06.617"/>
    </inkml:context>
    <inkml:brush xml:id="br0">
      <inkml:brushProperty name="width" value="0.35" units="cm"/>
      <inkml:brushProperty name="height" value="2.1" units="cm"/>
      <inkml:brushProperty name="color" value="#FF0066"/>
      <inkml:brushProperty name="inkEffects" value="pencil"/>
    </inkml:brush>
  </inkml:definitions>
  <inkml:trace contextRef="#ctx0" brushRef="#br0">1547 466 16383,'5'32'0,"-2"-3"0,-3-10 0,0-5 0,0 5 0,0-10 0,0 4 0,0-4 0,0 4 0,0-3 0,0 3 0,0-4 0,0-1 0,0 4 0,0-2 0,0 2 0,0-4 0,0 1 0,0 3 0,0-3 0,0 3 0,0-3 0,0-1 0,0 4 0,0-2 0,0 2 0,0-4 0,0 1 0,0 3 0,0-3 0,0 3 0,0-3 0,0-1 0,0 4 0,0-3 0,0 3 0,0-3 0,0-1 0,0 4 0,0-3 0,0 3 0,0-4 0,0 1 0,0 3 0,0-3 0,0 3 0,0-3 0,0-1 0,0 4 0,0-2 0,0 2 0,0-4 0,0 1 0,0 4 0,0-3 0,0 3 0,0 0 0,0-3 0,0 3 0,0-4 0,5 4 0,-4-3 0,3 3 0,-4-5 0,0 6 0,0-5 0,0 5 0,0-6 0,0 5 0,0-3 0,0 3 0,4-4 0,-3-1 0,3 4 0,-4-2 0,0 2 0,0-4 0,0 1 0,0 3 0,0-3 0,0 3 0,0-3 0,0-1 0,0 4 0,0-3 0,0 3 0,0-4 0,-8 0 0,-1-4 0,-4 3 0,0-6 0,5 3 0,-1-4 0,-3 0 0,2 0 0,-2 0 0,4 0 0,0 0 0,-4 0 0,3 0 0,-2 0 0,3 0 0,0 0 0,-4 0 0,3 0 0,-3 0 0,4 0 0,-1 0 0,-2 0 0,2 0 0,-3 0 0,4 0 0,0 0 0,-4 0 0,3 0 0,-3 0 0,3 0 0,1 0 0,-4 0 0,3 0 0,-3 0 0,4 0 0,-1 0 0,-2 0 0,2 0 0,-3 0 0,3 0 0,1 0 0,-4 0 0,2 0 0,-2 0 0,4 0 0,0 0 0,-3 0 0,2 0 0,-3 0 0,4 0 0,0 0 0,-4 0 0,2 0 0,-2 0 0,4-4 0,-1 3 0,1-3 0,-5 4 0,4 0 0,-3 0 0,3 0 0,0 0 0,-3 0 0,3 0 0,-3 0 0,4 0 0,0 0 0,-5 0 0,3 0 0,-8 0 0,8 0 0,-12 0 0,11 0 0,-6 0 0,8 0 0,5 7 0,0 3 0,4 2 0,0 0 0,0-5 0,0 4 0,0-2 0,0 3 0,0-4 0,0 0 0,0 4 0,0-2 0,0 2 0,0-4 0,0 1 0,0 7 0,0-5 0,0 11 0,0-13 0,0 4 0,0-4 0,0-1 0,0 4 0,0-2 0,0 2 0,0-4 0,0 1 0,0 3 0,0-3 0,0 3 0,0-4 0,0 1 0,0 3 0,0-3 0,0 3 0,0 2 0,0-5 0,0 5 0,0-6 0,0 0 0,0 5 0,0-4 0,0 3 0,0-4 0,0 1 0,0 3 0,0-3 0,-7 3 0,5-4 0,-6 0 0,8 3 0,0-3 0,-15-19 0,8 7 0,-9-19 0,8 18 0,4-2 0,-5 2 0,0-3 0,1-1 0,-1 4 0,1-2 0,3 2 0,-3-4 0,4 1 0,-5 0 0,5-1 0,-4 1 0,4 3 0,-5-6 0,0 5 0,5-6 0,-4 3 0,3 1 0,-3-1 0,3 0 0,-3 1 0,8-1 0,-8 1 0,3-1 0,-3 1 0,-1-1 0,1 1 0,3 0 0,-2-1 0,2 1 0,0-1 0,-2 0 0,6 1 0,-3-1 0,0 1 0,3-1 0,-6 1 0,2-1 0,-4 1 0,4-1 0,-2 0 0,2 1 0,-3-1 0,3 1 0,-3-1 0,3 4 0,-3-6 0,3 5 0,-3-6 0,8 3 0,-8 1 0,3-1 0,1 1 0,-8-1 0,10 1 0,-9-1 0,6 1 0,-3 3 0,-1-3 0,0 3 0,1-3 0,-1-1 0,1 1 0,3-1 0,-3 4 0,4-2 0,-5-2 0,4 0 0,-2-4 0,2 9 0,0-4 0,-6 0 0,5-2 0,-6-2 0,4 4 0,0 0 0,3-1 0,-2 5 0,2-4 0,-4-2 0,0 4 0,0-6 0,0 2 0,0 1 0,0-5 0,1 6 0,-1-1 0,1 1 0,-1-1 0,0 1 0,1-1 0,-1 0 0,5 1 0,-4 3 0,4-3 0,-4 4 0,4-8 0,1 3 0,-1 1 0,0-2 0,-1 4 0,1-5 0,1 3 0,-1 0 0,-1-1 0,-2 1 0,3 0 0,-1 0 0,-2-1 0,6 1 0,-6-3 0,6-1 0,-3 1 0,0 0 0,3 3 0,5 0 0,1 0 0,8 3 0,-5-3 0,0 3 0,1 1 0,-1-4 0,1 4 0,-1-5 0,-4 1 0,3 0 0,-2-1 0,3 1 0,-3 0 0,-2-1 0,1 1 0,-3-1 0,3 1 0,-1-5 0,-2 4 0,3-3 0,-4 3 0,4-4 0,-3 3 0,7-3 0,-7 4 0,7 1 0,-7-1 0,6 1 0,-6-1 0,6 1 0,-6-1 0,3 0 0,0 1 0,-3 0 0,6-1 0,-3 1 0,1 0 0,-2-1 0,1 1 0,1-1 0,-1 1 0,4-1 0,-4 1 0,0-1 0,3 2 0,-6-2 0,6 1 0,-6-1 0,6 1 0,-6-1 0,3 1 0,0-1 0,-3 1 0,3-1 0,-1 0 0,-2 1 0,7-1 0,-4 1 0,1 0 0,-2-1 0,1 1 0,1-1 0,-1 1 0,0-1 0,0 1 0,1-1 0,3 0 0,-3 1 0,2-1 0,-6 1 0,7-1 0,-7 1 0,6-1 0,-6 1 0,6-1 0,-2 2 0,-1-2 0,3 1 0,-6 0 0,6 0 0,-2 0 0,-1-1 0,0 1 0,-1 0 0,-2 0 0,6 0 0,-3-1 0,1 2 0,2-1 0,-6 0 0,6 0 0,-6 0 0,6 0 0,-2 0 0,-1 0 0,4 0 0,-4 0 0,4 3 0,0-2 0,0 2 0,0-3 0,0-1 0,1 5 0,-1 0 0,0 0 0,0-1 0,0-3 0,0 4 0,-1 1 0,2-1 0,-1-4 0,0 0 0,0-4 0,-1 5 0,-2-1 0,1 0 0,-1 0 0,-1 0 0,4-1 0,-1 5 0,2 0 0,2 4 0,-4 7 0,-3 2 0,-1 3 0,-3-1 0,0-4 0,0 2 0,0 2 0,0-1 0,0 2 0,0-4 0,0 0 0,0 3 0,0-2 0,0 2 0,0-3 0,0 0 0,0 4 0,0-3 0,0 3 0,0-4 0,0 0 0,0 4 0,0-3 0,0 3 0,0-4 0,0 0 0,0 3 0,0-2 0,0 3 0,0-4 0,0 0 0,0 3 0,0-2 0,0 1 0,0 1 0,0-2 0,0 3 0,0-4 0,0 0 0,0 3 0,0-2 0,0 2 0,-3-3 0,2 0 0,-3 3 0,4-2 0,0 2 0,0 0 0,0-2 0,0 2 0,0-4 0,3 1 0,5 0 0,0-4 0,3 0 0,-3-4 0,0 0 0,4 0 0,-2 0 0,2 0 0,-4 0 0,1 0 0,3 0 0,-3 0 0,3 0 0,-4 0 0,1 0 0,3 0 0,-3 0 0,4 0 0,-5 0 0,0-4 0,5 3 0,-4-3 0,3 4 0,-3 0 0,-1-4 0,4 3 0,-2-2 0,2 3 0,-4 0 0,5 0 0,-3 0 0,3 0 0,1 0 0,0 0 0,1 0 0,3 0 0,-9 0 0,9 0 0,-3 0 0,-1 0 0,0 0 0,-1 0 0,-3 0 0,8 4 0,-9-3 0,5 3 0,-1 0 0,-3-2 0,3 2 0,-5-4 0,1 0 0,3 0 0,-3 0 0,4 0 0,-5 0 0,0 0 0,4 0 0,-4 0 0,3 0 0,-3 0 0,0 0 0,4 0 0,-2 0 0,2 0 0,-4 0 0,6 0 0,-5 0 0,10 0 0,-10 0 0,4 0 0,1 0 0,-5 0 0,5 0 0,-6 0 0,0 0 0,4 0 0,-3 0 0,3 0 0,-5 0 0,5 0 0,-4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08:21:21.521"/>
    </inkml:context>
    <inkml:brush xml:id="br0">
      <inkml:brushProperty name="width" value="0.35" units="cm"/>
      <inkml:brushProperty name="height" value="2.1" units="cm"/>
      <inkml:brushProperty name="color" value="#66CC00"/>
      <inkml:brushProperty name="inkEffects" value="pencil"/>
    </inkml:brush>
  </inkml:definitions>
  <inkml:trace contextRef="#ctx0" brushRef="#br0">0 1177 16383,'27'-39'0,"-2"6"0,3-3 0,-2 4 0,6-5 0,9-16 0,-2 12 0,2-13 0,-10 22 0,-4-3 0,-6 9 0,4-4 0,-9 8 0,7 1 0,-7-1 0,2 3 0,-4 1 0,1-4 0,-5 8 0,4-4 0,-4 5 0,3 0 0,-3 0 0,3-1 0,-3 1 0,0 0 0,3 0 0,-3-1 0,0 1 0,3 0 0,-6-1 0,3 1 0,-1 0 0,-1-5 0,2 4 0,-1-3 0,-1-1 0,5 4 0,-3-3 0,4 3 0,-4 1 0,2 0 0,-4-1 0,4 4 0,-5-2 0,3 5 0,-1-6 0,-2 3 0,5-3 0,-1-5 0,3 4 0,0-3 0,-1 3 0,1-3 0,-4 6 0,0-6 0,-1 10 0,-1-5 0,1 5 0,-3-2 0,0 3 0,0 0 0,-1 0 0,1 0 0,0 1 0,-3-1 0,-1 0 0,1 22 0,-3-8 0,3 19 0,-3-14 0,0-3 0,0 2 0,3-2 0,-2 3 0,1-3 0,-2 3 0,3-4 0,-2 5 0,2-1 0,-3-3 0,0 2 0,0-2 0,3 3 0,-2 0 0,2 1 0,-3-5 0,0 4 0,0-3 0,0 0 0,0 2 0,0-2 0,0 0 0,0 2 0,2-5 0,-1 2 0,1-4 0,1 1 0,-2 0 0,4 0 0,-5-1 0,5 1 0,-2 0 0,1-1 0,-2 3 0,-2-2 0,0 2 0,0-3 0,0 1 0,0 2 0,0-2 0,0 2 0,0-2 0,0 0 0,0 2 0,0-1 0,0 1 0,0-2 0,0-1 0,0 4 0,0-3 0,0 2 0,2-2 0,-1-1 0,2 4 0,-3-3 0,0 2 0,0-2 0,0-1 0,0 3 0,0-2 0,0 2 0,0-3 0,0 3 0,0-3 0,0 3 0,10-5 0,-5-1 0,9-4 0,-5 1 0,-2-4 0,5 4 0,-5-4 0,2 4 0,-3-4 0,-1 5 0,1-3 0,0 0 0,0 3 0,2-3 0,-2 3 0,3 0 0,-4-2 0,1 1 0,2-2 0,-1 3 0,1 0 0,-3-2 0,4 1 0,1-2 0,4 0 0,-1 0 0,0-1 0,4-2 0,-3 5 0,4-5 0,-1 5 0,-3-5 0,4 5 0,-8-2 0,2 3 0,-2 0 0,3 0 0,-3-2 0,2 1 0,-5-2 0,2 3 0,0 0 0,-3 0 0,4 0 0,-5 0 0,1 0 0,2 0 0,-1 0 0,1 0 0,-2 0 0,0 0 0,2 0 0,-2 0 0,3 0 0,-4 0 0,1 0 0,2 0 0,2 0 0,-1 0 0,0 0 0,-3 0 0,0 0 0,2 0 0,-2 0 0,2 0 0,-5 15 0,-1-2 0,-2 14 0,3-8 0,1-2 0,3 5 0,0-2 0,1 7 0,0-5 0,-4 1 0,2-1 0,-5 1 0,2-5 0,1 4 0,-3-4 0,2 0 0,-3 0 0,0-1 0,0-3 0,0 4 0,0-8 0,0 2 0,0-6 0,0 7 0,0-7 0,0 7 0,0-3 0,0 3 0,0 0 0,0 0 0,0 0 0,0 1 0,0-1 0,0 0 0,0 0 0,3 0 0,-2 1 0,1-1 0,-2 0 0,3 0 0,-2 0 0,2 0 0,0 5 0,-2-4 0,2 3 0,-3 1 0,3-4 0,-2 3 0,2-4 0,-3 1 0,3-1 0,-2 0 0,2 4 0,-3-2 0,3 2 0,-3 0 0,3-3 0,-3 4 0,0-5 0,3 0 0,-2 0 0,2 0 0,-3-3 0,0 3 0,0-3 0,0 3 0,0-3 0,0 2 0,0-2 0,0 0 0,0 2 0,0-5 0,0 2 0,0-3 0,0 3 0,0-3 0,0 7 0,0-4 0,0 1 0,0 3 0,0-3 0,0-1 0,0 1 0,0-5 0,0 1 0,0 2 0,-5-4 0,-4 1 0,-1-5 0,-5 0 0,5 0 0,-3 0 0,-4 0 0,2 0 0,-2 0 0,0 0 0,2 0 0,-2 0 0,4 0 0,-1 0 0,1 0 0,0 0 0,-1 0 0,5 0 0,-4 0 0,6 0 0,-2 0 0,0 0 0,2 0 0,-2 0 0,3 0 0,1 0 0,-4 0 0,3 0 0,-2 0 0,-1 0 0,2 0 0,-2 0 0,3 0 0,0 0 0,-2 0 0,1 0 0,-1 0 0,2 0 0,0 0 0,-1 0 0,1 0 0,-2 0 0,2 0 0,-1 0 0,0 0 0,-1 0 0,2 0 0,1 0 0,-3 0 0,2 0 0,-2 0 0,2 0 0,1 0 0,-4 0 0,2 0 0,-2 0 0,0 0 0,2 0 0,-2 0 0,0 0 0,2 0 0,-5 0 0,-3 0 0,1 0 0,-7 4 0,2-4 0,1 4 0,0-4 0,8 2 0,-2-1 0,8 6 0,-2 4 0,6 2 0,0 8 0,0-3 0,3 1 0,1 2 0,3-2 0,-3-1 0,3 3 0,-4-6 0,1 2 0,2-4 0,-5 0 0,5 0 0,-5 1 0,4-4 0,-4 2 0,1-2 0,-2 3 0,0-3 0,0-1 0,0 0 0,0-3 0,0 4 0,0-5 0,0 1 0,3 2 0,-3-2 0,3 2 0,-3-2 0,0 0 0,0 2 0,0-2 0,0 2 0,0-2 0,0 0 0,0 5 0,0-4 0,0 8 0,0-8 0,0 2 0,0 0 0,0-2 0,0 2 0,0 0 0,0-3 0,0 3 0,0 0 0,2-2 0,-1 2 0,1-3 0,-2-1 0,0 3 0,-5-4 0,-2-5 0,-5-6 0,-2-11 0,0 0 0,-6-6 0,0 0 0,-7-6 0,2 3 0,-1-3 0,1 5 0,-6-6 0,5 5 0,-5-5 0,7 11 0,-1-4 0,-4 2 0,4 1 0,-1-3 0,3 3 0,4 2 0,-5-1 0,5 2 0,1 3 0,4-3 0,4 5 0,-3 0 0,6 0 0,-6-1 0,3 1 0,-3 0 0,-2-5 0,1 0 0,-5-6 0,2 1 0,-7-2 0,8 2 0,-3 4 0,5-3 0,0 8 0,3 0 0,-1 1 0,2 3 0,-3 0 0,-1-2 0,1 1 0,0 1 0,2-3 0,-1 6 0,2-3 0,-1 1 0,2 2 0,3-2 0,0 3 0,0 0 0,0 3 0,3-2 0,-5 2 0,5 0 0,-5 0 0,0 3 0,1-2 0,0-1 0,1-3 0,0 0 0,0 0 0,0 0 0,1 1 0,-1-1 0,0 0 0,1 1 0,-1 0 0,4-1 0,-1-1 0,1 1 0,1-2 0,-1 2 0,-1 1 0,0-1 0,0 1 0,-2 0 0,5-1 0,-3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7T07:06:02.945"/>
    </inkml:context>
    <inkml:brush xml:id="br0">
      <inkml:brushProperty name="width" value="0.35" units="cm"/>
      <inkml:brushProperty name="height" value="2.1" units="cm"/>
      <inkml:brushProperty name="color" value="#33CCFF"/>
      <inkml:brushProperty name="inkEffects" value="pencil"/>
    </inkml:brush>
  </inkml:definitions>
  <inkml:trace contextRef="#ctx0" brushRef="#br0">531 1 16383,'0'64'0,"0"-8"0,0-4 0,0-13 0,0 4 0,0 33 0,0-5 0,0 15 0,0 12 0,0-50 0,0 5 0,0 0 0,0-8 0,0 26 0,0-25 0,0-8 0,0-1 0,0-17 0,0-2 0,0-10 0,-24-36 0,9 10 0,-29-39 0,14 10 0,-1-2 0,-4-6 0,4 2 0,-7 1 0,8 6 0,-5-2 0,8 20 0,-7-6 0,4 18 0,5 2 0,-4 4 0,10 5 0,0 1 0,2 4 0,8 0 0,0 3 0,28 20 0,1-5 0,21 22 0,-15-14 0,7 8 0,-4 5 0,5-3 0,-5 3 0,-1 0 0,-2-6 0,3 6 0,-1-7 0,4 2 0,-4-2 0,4-4 0,-5-7 0,2-2 0,-10-9 0,4 4 0,-5-5 0,0-4 0,0-1 0,-1-4 0,-3 0 0,2 0 0,-7 0 0,8 0 0,-8 0 0,8-4 0,-9-1 0,5-7 0,1-7 0,-4-1 0,4-3 0,-2 5 0,-2 0 0,3 0 0,-4 0 0,0 0 0,4 0 0,-3-5 0,7 4 0,-6-5 0,1 6 0,1 0 0,-3 0 0,2 5 0,-3-4 0,-1 8 0,-3-3 0,-2 5 0,3 0 0,-1 0 0,2-1 0,0 1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7T07:06:21.46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16383,'56'25'0,"17"16"0,-8 22 0,-24-25 0,-1-2 0,16 21 0,-5-7 0,0 2 0,5 10 0,-8-14 0,-2 0 0,1 10 0,-5-9 0,-12-7 0,-2-3 0,-13-15 0,-1 0 0,-6-11 0,1-1 0,-5-4 0,-1 0 0,-14 3 0,1-1 0,-11 2 0,3-3 0,0 0 0,-7 11 0,5-5 0,-10 11 0,10-8 0,-3 1 0,5-1 0,0 0 0,0-4 0,4 2 0,-3-2 0,3 4 0,-5 5 0,0 2 0,-7 7 0,-2 0 0,0 0 0,-6 9 0,13-14 0,-7 10 0,14-17 0,1-2 0,4-5 0,1-6 0,4 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7T07:06:31.13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1404 44 16383,'-29'0'0,"2"0"0,4 0 0,-2 0 0,-12 0 0,5 0 0,-12 0 0,6 0 0,-15 0 0,6 0 0,-6 0 0,0 0 0,6 0 0,-6-5 0,7 3 0,8-3 0,-6 0 0,6 4 0,-1-4 0,2 0 0,6 4 0,1-3 0,0 4 0,-1-5 0,1 4 0,5-3 0,-4 4 0,14 0 0,-8 0 0,10 0 0,0 0 0,0 0 0,5 0 0,1 0 0,-9 0 0,6 0 0,-10 0 0,11 0 0,-4 0 0,1 4 0,3-3 0,-3 6 0,4-6 0,0 6 0,0-3 0,0 4 0,0 0 0,4-1 0,-3 1 0,3 3 0,-1-2 0,2 2 0,-1-3 0,4 0 0,-7 3 0,6-3 0,-3 8 0,1-7 0,2 8 0,-3-9 0,0 9 0,3-8 0,-6 3 0,6-4 0,-6 0 0,6 3 0,-6-3 0,6 4 0,-5-5 0,5 1 0,-3 3 0,1-3 0,2 4 0,-2 0 0,-1-3 0,3 7 0,-2-2 0,3-1 0,0 4 0,0-4 0,0 0 0,0 4 0,0-4 0,0 5 0,0 0 0,0 0 0,0 0 0,0-1 0,0 7 0,0-5 0,0 10 0,0-10 0,0 10 0,0-4 0,0-1 0,0 5 0,0-9 0,0 9 0,0-10 0,0 10 0,0-5 0,0 1 0,0 4 0,0-10 0,0 10 0,0-10 0,0 10 0,0-10 0,0 5 0,0-7 0,0 1 0,0 0 0,0 0 0,0 5 0,0-4 0,0 10 0,0-4 0,0 5 0,0 1 0,0 6 0,0-5 0,0 4 0,0-5 0,0-6 0,0 3 0,0-8 0,0 9 0,0-10 0,0 10 0,0-5 0,0 7 0,0-7 0,0 5 0,0-9 0,0 3 0,0-5 0,0-1 0,0-3 0,0-2 0,0-4 0,0 0 0,0 3 0,0 2 0,0-1 0,0 0 0,0 1 0,0 0 0,0 5 0,0-1 0,0 1 0,0 0 0,0-5 0,0 0 0,0-6 0,0 17 0,0 4 0,0 17 0,0 0 0,0-6 0,0 4 0,0 3 0,0-6 0,0 4 0,0-14 0,0 1 0,0-1 0,0-5 0,0 4 0,0-10 0,0 10 0,0-5 0,0 1 0,0-1 0,0-1 0,0-4 0,0 5 0,-5-1 0,4-4 0,-3 4 0,4 1 0,0-5 0,0 4 0,0 1 0,0-5 0,0 4 0,0 1 0,-4-5 0,3 10 0,-3-10 0,4 4 0,0-5 0,0 0 0,0-1 0,0 1 0,0 0 0,0-5 0,0 4 0,-4-4 0,3 5 0,-3 0 0,4-5 0,0 4 0,0-8 0,0 3 0,0 0 0,0-3 0,0 3 0,0-4 0,0 4 0,0-3 0,0 3 0,0 1 0,0-4 0,0 3 0,0-5 0,0 1 0,0 6 0,0 12 0,0 2 0,0 15 0,0-4 0,0 6 0,0 0 0,0 20 0,0-15 0,0 16 0,0-28 0,0-1 0,0-7 0,0-5 0,0-1 0,0-7 0,0 1 0,0 0 0,0 0 0,0 0 0,0 5 0,0-4 0,0 4 0,0-9 0,0 2 0,0-7 0,0 4 0,0-6 0,0 1 0,0 3 0,0-3 0,0 3 0,0 0 0,0 2 0,0-1 0,0 1 0,0-6 0,0 1 0,0 8 0,0 4 0,0 9 0,0 1 0,0 0 0,0 1 0,0-6 0,0-2 0,0-5 0,0 0 0,0-1 0,0-3 0,0 2 0,0-2 0,0-1 0,0 4 0,0-8 0,0 7 0,0-7 0,0 3 0,0-4 0,0 0 0,0 3 0,0-3 0,0 3 0,0 0 0,0 2 0,0 4 0,0 1 0,0-1 0,0 1 0,0-5 0,0 4 0,0-4 0,0 1 0,0 2 0,0-2 0,0-1 0,0 4 0,0-8 0,0 3 0,0 0 0,0-3 0,0 3 0,0-4 0,0 0 0,0 3 0,0 2 0,0-1 0,0 5 0,0-8 0,-4 3 0,0-4 0,-4-1 0,0-2 0,4 4 0,0 0 0,4 3 0,0 4 0,0-7 0,0 4 0,0-6 0,0 1 0,0 3 0,0-2 0,0 2 0,0-3 0,0 4 0,0 1 0,0 5 0,0-5 0,0 4 0,0-4 0,0 1 0,0 2 0,0-7 0,0 3 0,0 1 0,0-5 0,0 9 0,0-8 0,0 8 0,0-4 0,0 5 0,0 0 0,0-1 0,0 1 0,0 0 0,0 0 0,0-1 0,0 7 0,0-5 0,0 4 0,4-5 0,-3 6 0,3 0 0,-4 1 0,5 4 0,-4-10 0,3 10 0,-4-4 0,4 0 0,-3 4 0,3-5 0,-4 7 0,0-7 0,0 5 0,0-4 0,4 6 0,-2-7 0,2 5 0,-4-10 0,0 5 0,5-1 0,-4-8 0,3 7 0,-4-9 0,0 1 0,4 2 0,-3-7 0,3 8 0,-4-8 0,0 8 0,0-9 0,0 5 0,0-6 0,0 1 0,0 3 0,0-3 0,0 2 0,8-2 0,-3 0 0,12 1 0,-4 0 0,1-1 0,2 1 0,-7-1 0,8 0 0,-8 0 0,3 0 0,-4 0 0,-1-3 0,1 1 0,3-5 0,3 3 0,-2-4 0,5 0 0,-4 0 0,0 0 0,4 0 0,-4 0 0,5 0 0,0 0 0,0 0 0,-5 0 0,4 0 0,-9 0 0,9 0 0,-8 0 0,8 0 0,-8 0 0,7 0 0,3 0 0,0 0 0,10 0 0,-10 0 0,10 0 0,-4 0 0,0 0 0,-2 0 0,-5 0 0,0 0 0,0 0 0,-1 0 0,-3 3 0,2-2 0,-2 2 0,4 1 0,-5-3 0,4 3 0,-4 0 0,5-3 0,-5 3 0,4 0 0,-4-3 0,5 3 0,-5 0 0,4-4 0,-8 4 0,7-4 0,-7 0 0,8 0 0,-8 0 0,3 0 0,0 0 0,-3 0 0,3 0 0,0 0 0,-3 0 0,4 0 0,-1 0 0,-3 0 0,3 0 0,-4 0 0,-1 0 0,9 0 0,-6 0 0,5 0 0,-7 0 0,4 0 0,2 0 0,-1 0 0,9 0 0,-7 0 0,14 0 0,2 0 0,1 0 0,12 0 0,-12-5 0,5 4 0,-7-3 0,0-1 0,1 4 0,-6-3 0,-7 4 0,-1 0 0,-8 0 0,3 0 0,-4 0 0,0 0 0,3 0 0,-2 0 0,2 0 0,-4 0 0,5 0 0,-4 0 0,3 0 0,-3 0 0,3 0 0,-2 0 0,2 0 0,1 0 0,-3 0 0,8 0 0,-4 0 0,1 0 0,2 0 0,-7 0 0,3 0 0,-4 0 0,0 0 0,4 0 0,-3 0 0,3 0 0,-4 0 0,0 0 0,3 0 0,2 0 0,-1 0 0,0 0 0,-4 0 0,0 0 0,3 0 0,-3 0 0,3 0 0,0 0 0,-2 0 0,6 0 0,-6 0 0,8 0 0,-4 0 0,1 0 0,-2 0 0,-4 0 0,-1 0 0,4 0 0,-2 0 0,2 0 0,0 0 0,-2 0 0,1 0 0,2 0 0,-4 0 0,3 0 0,0 0 0,-3 0 0,3 0 0,-1 0 0,-2 0 0,5 0 0,-5 0 0,2 0 0,1 0 0,-4 0 0,4 0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7T07:06:45.714"/>
    </inkml:context>
    <inkml:brush xml:id="br0">
      <inkml:brushProperty name="width" value="0.35" units="cm"/>
      <inkml:brushProperty name="height" value="2.1" units="cm"/>
      <inkml:brushProperty name="color" value="#004F8B"/>
      <inkml:brushProperty name="inkEffects" value="pencil"/>
    </inkml:brush>
  </inkml:definitions>
  <inkml:trace contextRef="#ctx0" brushRef="#br0">399 1 16383,'0'65'0,"0"-19"0,0 21 0,0-10 0,0 7 0,0-6 0,0 0 0,5 8 0,-1-9 0,-1 0 0,4 9 0,4 0 0,-10 11 0,11 9 0,-10-15 0,5 27 0,-7-32 0,0 7 0,0-10 0,0-10 0,0-14 0,0-2 0,0-13 0,0-5 0,0-6 0,0-6 0,0 1 0,-17-28 0,4 4 0,-20-21 0,6 6 0,-6 3 0,0-6 0,0 6 0,1 2 0,0 0 0,1 4 0,5-4 0,-3 6 0,10 2 0,-5-1 0,6 5 0,5 2 0,0-1 0,5 7 0,-1-5 0,2 10 0,30 16 0,-6-2 0,24 21 0,-11-7 0,-3-1 0,0 5 0,4-4 0,4 7 0,0 1 0,13 2 0,-12-3 0,12 3 0,-12-3 0,-3-6 0,-2-6 0,-16-5 0,3-7 0,-10 2 0,0-4 0,0-4 0,3-1 0,-3-3 0,3 0 0,-3-8 0,13-16 0,4-11 0,20-23 0,2-2 0,-17 22 0,3-2 0,0 0 0,-1 0 0,24-24 0,-20 21 0,-2 3 0,11-7 0,11-21 0,-15 25 0,-13 10 0,-7 7 0,-8 13 0,-5 4 0,0 2 0,-1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03:52:38.833"/>
    </inkml:context>
    <inkml:brush xml:id="br0">
      <inkml:brushProperty name="width" value="0.35" units="cm"/>
      <inkml:brushProperty name="height" value="0.35" units="cm"/>
      <inkml:brushProperty name="color" value="#FFFFFF"/>
    </inkml:brush>
  </inkml:definitions>
  <inkml:trace contextRef="#ctx0" brushRef="#br0">747 148 24575,'-1'60'0,"7"-7"0,8 3 0,4-8 0,-1 0 0,0-7 0,27 44 0,-18-41 0,-1 2 0,0 1 0,7 4 0,0 0 0,-2 3 0,-18-26 0,3 4 0,-10-13 0,1-5 0,-2-1 0,-4-5 0,0 0 0,-18-8 0,0-7 0,-20-17 0,-1 0 0,-6-12 0,-6 3 0,-2-13 0,-9-3 0,1 1 0,-2-5 0,-4 3-683,-7-8 683,-1 0 0,2 6 0,2-4 0,16 8 0,-7-1 0,15-3 0,3 12 0,18-1 0,4 13 0,17-3 0,0 10 0,14 1 0,31 4 0,17 10 0,40 0 0,3 6 0,-45-2 0,0 4 59,-4 5 1,-2 5-60,-1 5 0,-3 6 0,-4 9 0,-6 6 0,12 28-4,-6 11 4,-21-19 0,1 8 0,-8-8 0,-7-2 0,-6-15 0,0-8 563,0-8-563,0-6 5,-9-5-5,-1 0 0,-9-5 0,0 1 0,4-5 0,2-1 0,5-4 0,38-17 0,-11 3 0,33-11 0,-19 5 0,-7 4 0,-1 0 0,2 3 0,-11 3 0,6 5 0,-14-2 0,0 3 0,-4-5 0,0-4 0,-4-1 0,0-5 0,0 5 0,0-4 0,0 9 0,0-5 0,0 6 0,0 0 0,0-4 0,0 42 0,-6-7 0,0 39 0,-12-14 0,5-1 0,-11 9 0,10-6 0,-4-1 0,7-15 0,1-10 0,5-5 0,-3-5 0,7-1 0,-3-4 0,4-1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07:22:15.077"/>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0 397 16383,'68'17'0,"13"-3"0,-20 11 0,9-5 0,6 2 0,-18-6 0,1 0 0,32 1 0,-10-2 0,1-1 0,18 1 0,-23-10 0,2-1 0,-17 0 0,0-1 0,23-2 0,5-2 0,1 1 0,3 0 0,11 1 0,8-2 0,-5-5 0,8-3 0,-3 0 0,-13 1 0,-2-1 0,2-1 0,9-4 0,1-2 0,1-1 0,-2-2 0,0-1 0,-2 1 0,-11 3 0,-1 1 0,4-1 0,-8 1 0,4-1 0,3 1 0,4-1 0,-2 1 0,5 0 0,2 0 0,-1 1 0,-3 1 0,11 1 0,-3 1 0,-1 0 0,1 0 0,6-3 0,0-2 0,0 2 0,-4 2 0,-11 3 0,-3 3 0,-1 0 0,-3 1 0,17 0 0,-2 2 0,2-1 0,-17 1 0,3 0 0,1 0 0,0 1 0,3 1 0,1 1 0,0 0 0,-3 1 0,-6-1 0,-3 0 0,1 0 0,1 0 0,8 0 0,2 0 0,0 0 0,-2 0 0,-8 0 0,-1 0 0,0 0 0,0 0 0,5-1 0,0-1 0,0 2 0,-2 3 0,-3 3 0,-1 2 0,0 2 0,-1-1 0,2-3 0,-1 0 0,1 1 0,-2 4 0,-3 5 0,-2 5 0,1 1 0,-1-1 0,29 3 0,1-1 0,-5 4 0,-14 0 0,-4 3 0,1 1 0,1 1 0,0 2 0,-4 0 0,-13-3 0,-3 0 0,1 2 0,1 1 0,1 2 0,-2 0 0,24 14 0,-3 0 0,-6-2 0,-3 1 0,-11 1 0,-4 1 0,-5-2 0,-2 2 0,-2 8 0,-2 1 0,-5-7 0,-1 1 0,4 9 0,-5-1 0,12 19 0,-25-32 0,-3-2 0,4 15 0,15 5 0,-20-21 0,-3-14 0,-17-18 0,-2-9 0,-9-4 0,-2-43 0,-4 13 0,17-68 0,1 38 0,2 8 0,4 1 0,15-8 0,-2 1 0,3-1 0,25-20 0,-17 16 0,3-1 0,-8 16 0,0 2 0,0-5 0,0 1 0,5 3 0,-4 0 0,13-33 0,-2 16 0,-2 2 0,-5 3 0,0 2 0,2 0 0,8-3 0,2-9 0,4 3 0,-16 16 0,8-21 0,-25 28 0,0-26 0,-24 25 0,-1 14 0,-6 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07:23:43.724"/>
    </inkml:context>
    <inkml:brush xml:id="br0">
      <inkml:brushProperty name="width" value="0.35" units="cm"/>
      <inkml:brushProperty name="height" value="2.1" units="cm"/>
      <inkml:brushProperty name="color" value="#66CC00"/>
      <inkml:brushProperty name="inkEffects" value="pencil"/>
    </inkml:brush>
  </inkml:definitions>
  <inkml:trace contextRef="#ctx0" brushRef="#br0">1 0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07:24:09.863"/>
    </inkml:context>
    <inkml:brush xml:id="br0">
      <inkml:brushProperty name="width" value="0.35" units="cm"/>
      <inkml:brushProperty name="height" value="2.1" units="cm"/>
      <inkml:brushProperty name="color" value="#66CC00"/>
      <inkml:brushProperty name="inkEffects" value="pencil"/>
    </inkml:brush>
  </inkml:definitions>
  <inkml:trace contextRef="#ctx0" brushRef="#br0">1244 417 16383,'48'0'0,"10"0"0,-3 0 0,16 0 0,-15 0 0,26 0 0,-24 0 0,34 0 0,-25 0 0,17 0 0,11 0 0,-5-7 0,-31 6 0,1 0 0,40-12 0,-2 5 0,-4 0 0,-7-5 0,-1 11 0,-2-4 0,-11 0 0,-8 4 0,-3-9 0,-8 9 0,-9-3 0,7-1 0,-14 5 0,5-5 0,-7 6 0,0 0 0,0 0 0,0 0 0,-1 0 0,1 0 0,8 0 0,-6 0 0,13 0 0,-13 0 0,13 0 0,-13 0 0,13 0 0,-5 0 0,7 0 0,1 0 0,-1 0 0,0 0 0,1 0 0,8 0 0,25 0 0,-8 0 0,26 0 0,-18 0 0,21 0 0,-8 0 0,-2 0 0,-4 0 0,-8 0 0,11 0 0,0 0 0,-1 0 0,-35 0 0,-1 0 0,43 0 0,-42 1 0,-1-2 0,49-6 0,-53 6 0,-1 0 0,36-6 0,-33 6 0,-1 2 0,24-1 0,27 0 0,-11 0 0,-1 0 0,-9 0 0,18 0 0,-15 0 0,-1-6 0,-8-7 0,-42 4 0,12-3 0,-17 12 0,12 0 0,7 0 0,-7 0 0,5 0 0,-13 0 0,5 0 0,-13 0 0,4 0 0,-5 0 0,0 0 0,6 0 0,-13-4 0,6 2 0,-1-2 0,-4 0 0,5 3 0,-1-4 0,-4 1 0,11 3 0,-11-4 0,11 5 0,-5 0 0,7 0 0,-7 0 0,6 0 0,-13 0 0,12 0 0,-4 0 0,-1 0 0,-1 0 0,-1 0 0,-4 0 0,11 0 0,-11 0 0,4 0 0,-6 0 0,7 0 0,-5 0 0,4 0 0,-6 0 0,0 0 0,0 0 0,7 0 0,-5 0 0,11 0 0,-12 0 0,13-5 0,-6 4 0,7-9 0,0 4 0,-1-5 0,9-1 0,2 0 0,7 0 0,0 5 0,10-5 0,-8 5 0,8-6 0,-10 6 0,0-4 0,-7 5 0,5-1 0,-13 2 0,6 0 0,-8 4 0,-1-4 0,-5 5 0,4 0 0,-11 0 0,11 0 0,-12 0 0,6 0 0,-7 0 0,0 0 0,0 0 0,0 0 0,7 0 0,-6-4 0,13 3 0,-6-9 0,7 4 0,-1 0 0,1-4 0,0 9 0,8-10 0,-6 10 0,5-10 0,-7 10 0,0-4 0,0 0 0,0 4 0,-7-4 0,13 5 0,-11 0 0,6 0 0,5 0 0,-11 0 0,13 0 0,-8 0 0,7 0 0,-5 0 0,14 0 0,-7 0 0,8 0 0,10 0 0,1 0 0,10 0 0,0 0 0,-1 0 0,1 0 0,-1 0 0,1 6 0,-1-4 0,1 4 0,34-6 0,-15 0 0,-34 0 0,3 0 0,46 0 0,-52 0 0,-1 0 0,37 0 0,-35 0 0,1 0 0,34 0 0,-39 0 0,5 0 0,15 0 0,0 0 0,-14 0 0,0 0 0,16 0 0,-1 0 0,-12 0 0,-1 0 0,7 0 0,-1 0 0,-4 0 0,0 0 0,18 0 0,0 0 0,-10 0 0,0 0 0,19 0 0,0 0 0,-11 0 0,-3 0 0,-11-1 0,0 2 0,22 3 0,-2 1 0,-22-4 0,-2 0 0,23 4 0,0-1 0,-9-4 0,-2 0 0,-3 0 0,-1 0 0,6 0 0,1 0 0,0 0 0,0 0 0,6 0 0,1 0 0,-3 0 0,-5 0 0,33 0 0,-5 0 0,-61 0 0,30 6 0,3 2 0,1 6 0,-19-7 0,4 2 0,-2 2 0,-1 1 0,-4-3 0,0-1 0,11 4 0,-3 0 0,19 9 0,-28-12 0,2-1 0,42 14 0,0-14 0,-11-1 0,-2-1 0,-11-5 0,11 5 0,-8-6 0,8 0 0,-20 0 0,8 0 0,-8 0 0,10 0 0,-9 0 0,6 6 0,-16-4 0,8 9 0,-18-5 0,-1 6 0,0 0 0,-13-2 0,11 7 0,-20-2 0,13 2 0,-13 1 0,6-2 0,-7 4 0,0-1 0,1 7 0,1 1 0,-1 0 0,2 5 0,-1-5 0,0 6 0,-4 0 0,3 0 0,-8 0 0,8 1 0,-9-1 0,4 0 0,-5 0 0,0 0 0,1 7 0,0 11 0,0 0 0,-5 15 0,5-6 0,-12 18 0,12-8 0,-11 8 0,5-18 0,-7 6 0,0-15 0,0 0 0,0-4 0,0-18 0,0 10 0,0-18 0,0 11 0,0-11 0,0 4 0,0-5 0,0-1 0,0 1 0,0 5 0,0-4 0,0 5 0,0-7 0,0 1 0,0 6 0,0-5 0,0 4 0,0 1 0,0 1 0,-6 6 0,5 0 0,-4 0 0,5-5 0,-6 3 0,5-4 0,-4 0 0,5-1 0,-5-7 0,4 1 0,-4-1 0,1-4 0,3 3 0,-3-3 0,-1-1 0,4 5 0,-7-5 0,2 1 0,0 3 0,-2-8 0,3 8 0,-5-3 0,0-1 0,-6 4 0,6-8 0,-10 4 0,-3 1 0,1-4 0,-6 4 0,0 0 0,-1-3 0,-7 4 0,-8-5 0,-2 1 0,-7 1 0,-1-1 0,-8 1 0,-3-6 0,-9 5 0,-10-11 0,8 6 0,-18-7 0,18 6 0,-8-5 0,10 5 0,0-6 0,10 0 0,-8 6 0,16-4 0,-6 4 0,16-6 0,-5 0 0,5 0 0,-8 0 0,1 0 0,-1 0 0,1 0 0,-1 0 0,1 0 0,-1 0 0,1 0 0,7 0 0,-5 0 0,13 0 0,-6 0 0,8 0 0,0 0 0,7 0 0,-6 0 0,12 4 0,-11-3 0,11 3 0,-11 1 0,11-3 0,-11 2 0,4-4 0,-13 6 0,5 0 0,-14 1 0,7 3 0,-9-8 0,1 9 0,-1-10 0,1 10 0,-1-10 0,1 5 0,-1-1 0,1-3 0,-1 9 0,1-10 0,-10 5 0,7-1 0,-6-4 0,-1 11 0,-1-10 0,-1 4 0,-16 0 0,14-4 0,-17 4 0,0 1 0,7-5 0,-17 11 0,18-11 0,1 10 0,3-5 0,16 0 0,-6 5 0,16-11 0,-5 4 0,5 1 0,0-5 0,-5 5 0,5-6 0,-7 0 0,-1 0 0,1 0 0,-10 0 0,8 0 0,-17 0 0,16 0 0,-15 0 0,15 0 0,-6 0 0,-1 0 0,7 0 0,-6 5 0,8-3 0,-8 3 0,6-5 0,-15 0 0,-16 0 0,-2 0 0,0 0 0,-3 0 0,15 0 0,-20 0 0,1 0 0,9 0 0,-7 0 0,18 0 0,-8 0 0,10 0 0,0 0 0,1 0 0,-1 0 0,9 0 0,3 0 0,16 0 0,9 0 0,9 0 0,9 0 0,-8 0 0,-8 0 0,-2 0 0,-15 0 0,14 5 0,-13-4 0,-3 9 0,-2-9 0,2 9 0,10-9 0,8 4 0,0-5 0,0 0 0,-7 0 0,5 0 0,-6 0 0,0 0 0,-1 0 0,-9 0 0,1 0 0,7 0 0,-15 0 0,13 0 0,-14 0 0,8 0 0,1 0 0,7 0 0,-5 6 0,5-5 0,0 5 0,-5-6 0,5 0 0,1 0 0,-7 0 0,14 4 0,-13-2 0,5 3 0,0-5 0,-5 0 0,5 0 0,0 0 0,2 0 0,8 4 0,-7-2 0,5 2 0,-6-4 0,8 0 0,-8 6 0,6-5 0,-13 10 0,-4-9 0,-20 10 0,15-6 0,-30 9 0,31-3 0,-25-4 0,0 5 0,8-5 0,-8 6 0,0 0 0,7 0 0,-7 0 0,11 0 0,-1-1 0,0 1 0,0-7 0,1 6 0,-11-5 0,8-1 0,-30 0 0,36-2 0,-34-3 0,26 3 0,-19 2 0,11-5 0,2 4 0,10-6 0,0 0 0,1 0 0,-1 0 0,0 0 0,-10 0 0,-2 0 0,-11 0 0,0 0 0,19 0 0,-14 0 0,15 0 0,-10 0 0,-7 0 0,26 0 0,-13 0 0,25 0 0,-7 0 0,1 0 0,6 0 0,2 0 0,2 0 0,7 0 0,-9-5 0,8 3 0,-5-9 0,13 10 0,-14-10 0,7 4 0,-1-5 0,2 5 0,8-3 0,-7 3 0,5 1 0,-6-4 0,8 8 0,0-8 0,0 9 0,0-9 0,7 9 0,-13-9 0,10 8 0,-11-8 0,7 9 0,-8-10 0,6 10 0,-14-10 0,7 9 0,-18-9 0,7 9 0,-6-10 0,8 11 0,-8-11 0,6 5 0,2 0 0,2-4 0,14 9 0,-6-8 0,8 9 0,0-4 0,0 0 0,7 3 0,-5-3 0,11 5 0,-5-4 0,7 3 0,0-3 0,0 4 0,-7 0 0,5-5 0,-11 4 0,4-3 0,-6 4 0,7 0 0,-5 0 0,4 0 0,1 0 0,1 0 0,7-5 0,0 4 0,0-3 0,-7 4 0,5 0 0,-5-4 0,7 2 0,0-2 0,0 4 0,0 0 0,5 0 0,-4 0 0,4 0 0,-5 0 0,5 0 0,-4 0 0,10 0 0,-5 0 0,6 0 0,0 0 0,-5 0 0,4 0 0,-3 0 0,4 0 0,0 0 0,-6 0 0,4 0 0,-3 0 0,5 0 0,-1 0 0,-8 0 0,6 0 0,-12 0 0,8 0 0,-5 0 0,0 0 0,-7 0 0,5 0 0,1 0 0,2 0 0,4 0 0,0 0 0,2 0 0,4 0 0,1 0 0,-4 0 0,3 0 0,-6 0 0,6 0 0,-2 0 0,-2 0 0,3 0 0,-13 0 0,12 0 0,-12 0 0,14 0 0,-5 0 0,6 4 0,0-3 0,-1 3 0,-3-1 0,3-2 0,-3 7 0,4-8 0,0 4 0,0 0 0,0-3 0,0 6 0,0-2 0,0-1 0,0 3 0,-1-2 0,1 4 0,0-5 0,-1 4 0,5-3 0,-7 3 0,10 1 0,-11-1 0,8-3 0,-4 2 0,0-2 0,0 4 0,-1-1 0,1 0 0,0 1 0,4-1 0,-3-4 0,3 4 0,-5-4 0,5 5 0,-3-1 0,3 1 0,-4-1 0,3 1 0,-2-1 0,7 1 0,-7-1 0,7 1 0,-8-1 0,4 1 0,0-1 0,1 1 0,0-1 0,-1 1 0,0 4 0,-4-3 0,4 8 0,-6-4 0,6 6 0,-5-1 0,4 1 0,-5 5 0,5 3 0,-4-1 0,3 12 0,-5-11 0,-1 13 0,1-1 0,0-5 0,4 6 0,-3-1 0,4-5 0,-5 6 0,0-8 0,0 0 0,0 0 0,5 0 0,-4 1 0,10-1 0,-9-6 0,3 4 0,1-4 0,-4 1 0,4-3 0,0-5 0,-4 5 0,4-4 0,-5 5 0,5-7 0,-3 1 0,3-1 0,0 1 0,-4-1 0,9 1 0,-8-1 0,3 1 0,-5-1 0,5 1 0,-3-6 0,4 4 0,-5-3 0,4 4 0,-3-4 0,8 3 0,-8-3 0,3 4 0,0-4 0,-3 3 0,7-3 0,-6-1 0,2 5 0,0-5 0,-2 1 0,2-2 0,1 1 0,-3-5 0,2 10 0,1-10 0,-5 10 0,9-10 0,-8 5 0,8-6 0,-3 1 0,4 3 0,-4-7 0,3-35 0,-2 5 0,3-39 0,0 29 0,0-6 0,0 8 0,0-15 0,0 17 0,0-9 0,0 20 0,0 0 0,0 1 0,0-1 0,0-6 0,0 5 0,0-4 0,0 5 0,0 0 0,0 1 0,0 4 0,0-3 0,0 3 0,0-5 0,0 6 0,0 0 0,0 1 0,0 3 0,-5-8 0,4 8 0,-4-9 0,5 5 0,0-1 0,0-3 0,0 3 0,0-5 0,0 1 0,0-7 0,0 5 0,0-11 0,-5 11 0,4-5 0,-4 7 0,5-7 0,0 5 0,-4-5 0,2 6 0,-2 1 0,4-1 0,0-5 0,-5 4 0,4-11 0,-4 11 0,5-5 0,0 0 0,-5 5 0,4-5 0,-4 7 0,5-1 0,0 6 0,0-5 0,0 4 0,0 1 0,0-5 0,0 10 0,0-5 0,0 1 0,0 3 0,0-4 0,0 6 0,0-1 0,0-5 0,0 5 0,0-5 0,0 6 0,0-6 0,0 4 0,0-8 0,0 8 0,0-8 0,0 8 0,0-9 0,0 10 0,0-10 0,0 9 0,0-8 0,0 8 0,0-3 0,0 4 0,-4 1 0,3-1 0,-7 0 0,7-4 0,-7 3 0,7-3 0,-8-1 0,8 4 0,-9-8 0,5 8 0,-1-8 0,-2 8 0,3-4 0,-5 1 0,4 3 0,-2-4 0,7 6 0,-8-1 0,4 1 0,0-1 0,-3 0 0,3 1 0,-5-5 0,0 3 0,0-9 0,0 10 0,1-5 0,-1 1 0,0 3 0,0-4 0,1 6 0,0-1 0,-1 0 0,1 1 0,0-1 0,0 1 0,0 3 0,0-2 0,-1 6 0,1-7 0,-6 7 0,5-7 0,-5 7 0,1-7 0,3 7 0,-9-3 0,10 0 0,-10 3 0,9-3 0,-9 4 0,10 0 0,-5-4 0,1 3 0,3-2 0,-4-1 0,1-2 0,3 1 0,-3-3 0,-1 3 0,5 0 0,-5-3 0,6 3 0,-6-4 0,4-5 0,-4 4 0,5-4 0,0 1 0,5-2 0,-4-4 0,3-1 0,0 0 0,-3 6 0,8-5 0,-9-2 0,9 0 0,-10-11 0,10 11 0,-10-10 0,10 9 0,-4-9 0,0 10 0,4-11 0,-4 11 0,5-5 0,0 7 0,0-1 0,0 1 0,0-1 0,0 0 0,0-5 0,0 3 0,0-3 0,0 5 0,0-6 0,0 5 0,0-4 0,0-1 0,0 5 0,0-11 0,0 11 0,0-11 0,0 5 0,5-6 0,-3-1 0,8 1 0,-8 0 0,8-1 0,-9 1 0,10 0 0,-4-1 0,-1 1 0,5 0 0,-10-1 0,10 1 0,-10 0 0,9 6 0,-4-5 0,0 11 0,0-11 0,-2 11 0,2-5 0,0 0 0,3 5 0,-3-5 0,5 7 0,-1-1 0,1 1 0,-1-1 0,1 0 0,-1 1 0,-4 4 0,3-3 0,-3 3 0,4 0 0,0-3 0,0 8 0,-1-3 0,1 4 0,-5 0 0,3 1 0,-3-1 0,4 1 0,0 3 0,0-3 0,1 3 0,-1-3 0,0-1 0,0 1 0,0-1 0,0 0 0,0 1 0,1-1 0,-1 1 0,5-2 0,-3 2 0,8-2 0,-3 1 0,0-1 0,4-4 0,-5 4 0,1-4 0,-1 5 0,-6 1 0,0-1 0,5 0 0,-3-5 0,4 4 0,-5-4 0,-1 6 0,0-1 0,5 0 0,-3 0 0,3 0 0,-4 0 0,-1 4 0,0-2 0,0 6 0,0-7 0,0 4 0,0-1 0,0-2 0,0 6 0,0-7 0,1 3 0,-1 0 0,0-2 0,0 6 0,0-7 0,0 7 0,0-6 0,0 6 0,0-3 0,0 1 0,4 2 0,-3-6 0,3 6 0,-4-3 0,0 1 0,0 2 0,4-3 0,-2 4 0,2-4 0,-4 3 0,5-3 0,-3 4 0,3-4 0,1 3 0,-5-2 0,10-2 0,-10 4 0,10-3 0,-4-1 0,-1 4 0,5-7 0,-4 6 0,0-6 0,3 7 0,-3-7 0,5 7 0,-5-3 0,3-1 0,-3 4 0,0-7 0,-2 7 0,-5-3 0,1 4 0,3 0 0,-3-4 0,3 3 0,-4-2 0,1 3 0,2 0 0,-2 0 0,2 0 0,-4 0 0,4 0 0,-2 0 0,2 0 0,-3 0 0,0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4744AE-297D-B243-87C9-70E614246AB0}" type="datetimeFigureOut">
              <a:rPr kumimoji="1" lang="zh-TW" altLang="en-US" smtClean="0"/>
              <a:t>2021/6/6</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13380D-B3ED-AC41-A3F3-85B4410487A5}" type="slidenum">
              <a:rPr kumimoji="1" lang="zh-TW" altLang="en-US" smtClean="0"/>
              <a:t>‹#›</a:t>
            </a:fld>
            <a:endParaRPr kumimoji="1" lang="zh-TW" altLang="en-US"/>
          </a:p>
        </p:txBody>
      </p:sp>
    </p:spTree>
    <p:extLst>
      <p:ext uri="{BB962C8B-B14F-4D97-AF65-F5344CB8AC3E}">
        <p14:creationId xmlns:p14="http://schemas.microsoft.com/office/powerpoint/2010/main" val="168319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1</a:t>
            </a:fld>
            <a:endParaRPr kumimoji="1" lang="zh-TW" altLang="en-US"/>
          </a:p>
        </p:txBody>
      </p:sp>
    </p:spTree>
    <p:extLst>
      <p:ext uri="{BB962C8B-B14F-4D97-AF65-F5344CB8AC3E}">
        <p14:creationId xmlns:p14="http://schemas.microsoft.com/office/powerpoint/2010/main" val="2775182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13</a:t>
            </a:fld>
            <a:endParaRPr kumimoji="1" lang="zh-TW" altLang="en-US"/>
          </a:p>
        </p:txBody>
      </p:sp>
    </p:spTree>
    <p:extLst>
      <p:ext uri="{BB962C8B-B14F-4D97-AF65-F5344CB8AC3E}">
        <p14:creationId xmlns:p14="http://schemas.microsoft.com/office/powerpoint/2010/main" val="1398842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2600" dirty="0"/>
                  <a:t>Experimental conditions</a:t>
                </a:r>
              </a:p>
              <a:p>
                <a:pPr lvl="1"/>
                <a:r>
                  <a:rPr lang="en-US" altLang="zh-TW" sz="2600" dirty="0"/>
                  <a:t>System size N </a:t>
                </a:r>
                <a:r>
                  <a:rPr lang="zh-TW" altLang="en-US" sz="2600" dirty="0"/>
                  <a:t>其實就是</a:t>
                </a:r>
                <a:r>
                  <a:rPr lang="en-US" altLang="zh-TW" sz="2600" dirty="0"/>
                  <a:t>#spins = 32, 64, 128</a:t>
                </a:r>
              </a:p>
              <a:p>
                <a:pPr lvl="1"/>
                <a14:m>
                  <m:oMath xmlns:m="http://schemas.openxmlformats.org/officeDocument/2006/math">
                    <m:sSub>
                      <m:sSubPr>
                        <m:ctrlPr>
                          <a:rPr lang="en-US" altLang="zh-TW" sz="2600" i="1" smtClean="0">
                            <a:latin typeface="Cambria Math" panose="02040503050406030204" pitchFamily="18" charset="0"/>
                          </a:rPr>
                        </m:ctrlPr>
                      </m:sSubPr>
                      <m:e>
                        <m:r>
                          <a:rPr lang="en-US" altLang="zh-TW" sz="2600" b="0" i="1" smtClean="0">
                            <a:latin typeface="Cambria Math" panose="02040503050406030204" pitchFamily="18" charset="0"/>
                          </a:rPr>
                          <m:t>𝑁</m:t>
                        </m:r>
                      </m:e>
                      <m:sub>
                        <m:r>
                          <a:rPr lang="en-US" altLang="zh-TW" sz="2600" b="0" i="1" smtClean="0">
                            <a:latin typeface="Cambria Math" panose="02040503050406030204" pitchFamily="18" charset="0"/>
                          </a:rPr>
                          <m:t>𝑇𝑟𝑎𝑖𝑛</m:t>
                        </m:r>
                      </m:sub>
                    </m:sSub>
                  </m:oMath>
                </a14:m>
                <a:r>
                  <a:rPr lang="en-US" altLang="zh-TW" sz="2600" dirty="0"/>
                  <a:t> = 5 </a:t>
                </a:r>
                <a:r>
                  <a:rPr lang="zh-TW" altLang="en-US" sz="2600" dirty="0"/>
                  <a:t>會設定為五次是因為他們發現五次就足夠收斂了</a:t>
                </a:r>
                <a:endParaRPr lang="en-US" altLang="zh-TW" sz="2600" dirty="0"/>
              </a:p>
              <a:p>
                <a:pPr lvl="1"/>
                <a14:m>
                  <m:oMath xmlns:m="http://schemas.openxmlformats.org/officeDocument/2006/math">
                    <m:sSub>
                      <m:sSubPr>
                        <m:ctrlPr>
                          <a:rPr lang="en-US" altLang="zh-TW" sz="2600" i="1" smtClean="0">
                            <a:latin typeface="Cambria Math" panose="02040503050406030204" pitchFamily="18" charset="0"/>
                          </a:rPr>
                        </m:ctrlPr>
                      </m:sSubPr>
                      <m:e>
                        <m:r>
                          <a:rPr lang="en-US" altLang="zh-TW" sz="2600" b="0" i="1" smtClean="0">
                            <a:latin typeface="Cambria Math" panose="02040503050406030204" pitchFamily="18" charset="0"/>
                          </a:rPr>
                          <m:t>𝐽</m:t>
                        </m:r>
                      </m:e>
                      <m:sub>
                        <m:r>
                          <a:rPr lang="en-US" altLang="zh-TW" sz="2600" b="0" i="1" smtClean="0">
                            <a:latin typeface="Cambria Math" panose="02040503050406030204" pitchFamily="18" charset="0"/>
                          </a:rPr>
                          <m:t>𝑖</m:t>
                        </m:r>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𝑖</m:t>
                        </m:r>
                        <m:r>
                          <a:rPr lang="en-US" altLang="zh-TW" sz="2600" b="0" i="1" smtClean="0">
                            <a:latin typeface="Cambria Math" panose="02040503050406030204" pitchFamily="18" charset="0"/>
                          </a:rPr>
                          <m:t>+1</m:t>
                        </m:r>
                      </m:sub>
                    </m:sSub>
                  </m:oMath>
                </a14:m>
                <a:r>
                  <a:rPr lang="en-US" altLang="zh-TW" sz="2600" dirty="0"/>
                  <a:t>: random generated</a:t>
                </a:r>
                <a:r>
                  <a:rPr lang="zh-TW" altLang="en-US" sz="2600" dirty="0"/>
                  <a:t> 連結的權重是</a:t>
                </a:r>
                <a:r>
                  <a:rPr lang="en-US" altLang="zh-TW" sz="2600" dirty="0"/>
                  <a:t>random generated</a:t>
                </a:r>
              </a:p>
              <a:p>
                <a:endParaRPr kumimoji="1" lang="zh-TW" altLang="en-US" dirty="0"/>
              </a:p>
            </p:txBody>
          </p:sp>
        </mc:Choice>
        <mc:Fallback xmlns="">
          <p:sp>
            <p:nvSpPr>
              <p:cNvPr id="3" name="備忘稿版面配置區 2"/>
              <p:cNvSpPr>
                <a:spLocks noGrp="1"/>
              </p:cNvSpPr>
              <p:nvPr>
                <p:ph type="body" idx="1"/>
              </p:nvPr>
            </p:nvSpPr>
            <p:spPr/>
            <p:txBody>
              <a:bodyPr/>
              <a:lstStyle/>
              <a:p>
                <a:r>
                  <a:rPr lang="en-US" altLang="zh-TW" sz="2600" dirty="0"/>
                  <a:t>Experimental conditions</a:t>
                </a:r>
              </a:p>
              <a:p>
                <a:pPr lvl="1"/>
                <a:r>
                  <a:rPr lang="en-US" altLang="zh-TW" sz="2600" dirty="0"/>
                  <a:t>System size N </a:t>
                </a:r>
                <a:r>
                  <a:rPr lang="zh-TW" altLang="en-US" sz="2600" dirty="0"/>
                  <a:t>其實就是</a:t>
                </a:r>
                <a:r>
                  <a:rPr lang="en-US" altLang="zh-TW" sz="2600" dirty="0"/>
                  <a:t>#spins = 32, 64, 128</a:t>
                </a:r>
              </a:p>
              <a:p>
                <a:pPr lvl="1"/>
                <a:r>
                  <a:rPr lang="en-US" altLang="zh-TW" sz="2600" b="0" i="0">
                    <a:latin typeface="Cambria Math" panose="02040503050406030204" pitchFamily="18" charset="0"/>
                  </a:rPr>
                  <a:t>𝑁_𝑇𝑟𝑎𝑖𝑛</a:t>
                </a:r>
                <a:r>
                  <a:rPr lang="en-US" altLang="zh-TW" sz="2600" dirty="0"/>
                  <a:t> = 5 </a:t>
                </a:r>
                <a:r>
                  <a:rPr lang="zh-TW" altLang="en-US" sz="2600" dirty="0"/>
                  <a:t>會設定為五次是因為他們發現五次就足夠收斂了</a:t>
                </a:r>
                <a:endParaRPr lang="en-US" altLang="zh-TW" sz="2600" dirty="0"/>
              </a:p>
              <a:p>
                <a:pPr lvl="1"/>
                <a:r>
                  <a:rPr lang="en-US" altLang="zh-TW" sz="2600" b="0" i="0">
                    <a:latin typeface="Cambria Math" panose="02040503050406030204" pitchFamily="18" charset="0"/>
                  </a:rPr>
                  <a:t>𝐽_(𝑖,𝑖+1)</a:t>
                </a:r>
                <a:r>
                  <a:rPr lang="en-US" altLang="zh-TW" sz="2600" dirty="0"/>
                  <a:t>: random generated</a:t>
                </a:r>
                <a:r>
                  <a:rPr lang="zh-TW" altLang="en-US" sz="2600" dirty="0"/>
                  <a:t> 連結的權重是</a:t>
                </a:r>
                <a:r>
                  <a:rPr lang="en-US" altLang="zh-TW" sz="2600" dirty="0"/>
                  <a:t>random generated</a:t>
                </a:r>
              </a:p>
              <a:p>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16</a:t>
            </a:fld>
            <a:endParaRPr kumimoji="1" lang="zh-TW" altLang="en-US"/>
          </a:p>
        </p:txBody>
      </p:sp>
    </p:spTree>
    <p:extLst>
      <p:ext uri="{BB962C8B-B14F-4D97-AF65-F5344CB8AC3E}">
        <p14:creationId xmlns:p14="http://schemas.microsoft.com/office/powerpoint/2010/main" val="137439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LOSS function: Residual energy</a:t>
            </a:r>
            <a:endParaRPr kumimoji="1" lang="zh-TW" altLang="en-US" dirty="0"/>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19</a:t>
            </a:fld>
            <a:endParaRPr kumimoji="1" lang="zh-TW" altLang="en-US"/>
          </a:p>
        </p:txBody>
      </p:sp>
    </p:spTree>
    <p:extLst>
      <p:ext uri="{BB962C8B-B14F-4D97-AF65-F5344CB8AC3E}">
        <p14:creationId xmlns:p14="http://schemas.microsoft.com/office/powerpoint/2010/main" val="2599456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LOSS function: Residual energy</a:t>
            </a:r>
            <a:endParaRPr kumimoji="1" lang="zh-TW" altLang="en-US" dirty="0"/>
          </a:p>
          <a:p>
            <a:endParaRPr kumimoji="1" lang="zh-TW" altLang="en-US" dirty="0"/>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20</a:t>
            </a:fld>
            <a:endParaRPr kumimoji="1" lang="zh-TW" altLang="en-US"/>
          </a:p>
        </p:txBody>
      </p:sp>
    </p:spTree>
    <p:extLst>
      <p:ext uri="{BB962C8B-B14F-4D97-AF65-F5344CB8AC3E}">
        <p14:creationId xmlns:p14="http://schemas.microsoft.com/office/powerpoint/2010/main" val="2412629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8. </a:t>
            </a:r>
            <a:r>
              <a:rPr kumimoji="1" lang="zh-TW" altLang="en-US" dirty="0"/>
              <a:t>在</a:t>
            </a:r>
            <a:r>
              <a:rPr kumimoji="1" lang="en-US" altLang="zh-TW" dirty="0"/>
              <a:t>SK model</a:t>
            </a:r>
            <a:r>
              <a:rPr kumimoji="1" lang="zh-TW" altLang="en-US" dirty="0"/>
              <a:t>他說，</a:t>
            </a:r>
            <a:r>
              <a:rPr kumimoji="1" lang="en-US" altLang="zh-TW" dirty="0"/>
              <a:t>VCA</a:t>
            </a:r>
            <a:r>
              <a:rPr kumimoji="1" lang="zh-TW" altLang="en-US" dirty="0"/>
              <a:t>只是需要跑多一點的</a:t>
            </a:r>
            <a:r>
              <a:rPr kumimoji="1" lang="en-US" altLang="zh-TW" dirty="0"/>
              <a:t>steps</a:t>
            </a:r>
            <a:r>
              <a:rPr kumimoji="1" lang="zh-TW" altLang="en-US" dirty="0"/>
              <a:t>，但同理我們不能確定說</a:t>
            </a:r>
            <a:r>
              <a:rPr kumimoji="1" lang="en-US" altLang="zh-TW" dirty="0"/>
              <a:t>SA SQA</a:t>
            </a:r>
            <a:r>
              <a:rPr kumimoji="1" lang="zh-TW" altLang="en-US" dirty="0"/>
              <a:t>是不是收斂了，說不定再跑一些</a:t>
            </a:r>
            <a:r>
              <a:rPr kumimoji="1" lang="en-US" altLang="zh-TW" dirty="0"/>
              <a:t>step</a:t>
            </a:r>
            <a:r>
              <a:rPr kumimoji="1" lang="zh-TW" altLang="en-US" dirty="0"/>
              <a:t>，</a:t>
            </a:r>
            <a:r>
              <a:rPr kumimoji="1" lang="en-US" altLang="zh-TW" dirty="0"/>
              <a:t> SA SQA</a:t>
            </a:r>
            <a:r>
              <a:rPr kumimoji="1" lang="zh-TW" altLang="en-US" dirty="0"/>
              <a:t>的能量又會下去了。你只能說喔在那個</a:t>
            </a:r>
            <a:r>
              <a:rPr kumimoji="1" lang="en-US" altLang="zh-TW" dirty="0"/>
              <a:t>#steps </a:t>
            </a:r>
            <a:r>
              <a:rPr kumimoji="1" lang="zh-TW" altLang="en-US" dirty="0"/>
              <a:t>下</a:t>
            </a:r>
            <a:r>
              <a:rPr kumimoji="1" lang="en-US" altLang="zh-TW" dirty="0"/>
              <a:t>VCA</a:t>
            </a:r>
            <a:r>
              <a:rPr kumimoji="1" lang="zh-TW" altLang="en-US" dirty="0"/>
              <a:t>的確是最好的，但在其他的</a:t>
            </a:r>
            <a:r>
              <a:rPr kumimoji="1" lang="en-US" altLang="zh-TW" dirty="0"/>
              <a:t>steps</a:t>
            </a:r>
            <a:r>
              <a:rPr kumimoji="1" lang="zh-TW" altLang="en-US" dirty="0"/>
              <a:t>下我們就不能保證這個結果。但在論文中，他們有提到他們去跑了</a:t>
            </a:r>
            <a:r>
              <a:rPr kumimoji="1" lang="en-US" altLang="zh-TW" dirty="0"/>
              <a:t>200</a:t>
            </a:r>
            <a:r>
              <a:rPr kumimoji="1" lang="zh-TW" altLang="en-US" dirty="0"/>
              <a:t>次的</a:t>
            </a:r>
            <a:r>
              <a:rPr kumimoji="1" lang="en-US" altLang="zh-TW" dirty="0"/>
              <a:t>SQA</a:t>
            </a:r>
            <a:r>
              <a:rPr kumimoji="1" lang="zh-TW" altLang="en-US" dirty="0"/>
              <a:t>在直線圖中結果也是一樣。我去觀察了原因是因為</a:t>
            </a:r>
            <a:r>
              <a:rPr kumimoji="1" lang="en-US" altLang="zh-TW" dirty="0"/>
              <a:t>2002</a:t>
            </a:r>
            <a:r>
              <a:rPr kumimoji="1" lang="zh-TW" altLang="en-US" dirty="0"/>
              <a:t>年的</a:t>
            </a:r>
            <a:r>
              <a:rPr kumimoji="1" lang="en-US" altLang="zh-TW" dirty="0"/>
              <a:t>SQA</a:t>
            </a:r>
            <a:r>
              <a:rPr kumimoji="1" lang="zh-TW" altLang="en-US" dirty="0"/>
              <a:t>他們的</a:t>
            </a:r>
            <a:r>
              <a:rPr kumimoji="1" lang="en-US" altLang="zh-TW" dirty="0"/>
              <a:t>initialize</a:t>
            </a:r>
            <a:r>
              <a:rPr kumimoji="1" lang="zh-TW" altLang="en-US" dirty="0"/>
              <a:t>的</a:t>
            </a:r>
            <a:r>
              <a:rPr kumimoji="1" lang="en-US" altLang="zh-TW" dirty="0"/>
              <a:t>random number</a:t>
            </a:r>
            <a:r>
              <a:rPr kumimoji="1" lang="zh-TW" altLang="en-US" dirty="0"/>
              <a:t>都是一樣的，換言之，跑幾次根本不會有差別。</a:t>
            </a: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22</a:t>
            </a:fld>
            <a:endParaRPr kumimoji="1" lang="zh-TW" altLang="en-US"/>
          </a:p>
        </p:txBody>
      </p:sp>
    </p:spTree>
    <p:extLst>
      <p:ext uri="{BB962C8B-B14F-4D97-AF65-F5344CB8AC3E}">
        <p14:creationId xmlns:p14="http://schemas.microsoft.com/office/powerpoint/2010/main" val="402840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先解不好的，我希望可以壓在</a:t>
            </a:r>
            <a:r>
              <a:rPr kumimoji="1" lang="en-US" altLang="zh-TW" dirty="0"/>
              <a:t>2</a:t>
            </a:r>
            <a:r>
              <a:rPr kumimoji="1" lang="zh-TW" altLang="en-US" dirty="0"/>
              <a:t>頁</a:t>
            </a:r>
            <a:endParaRPr kumimoji="1" lang="en-US" altLang="zh-TW" dirty="0"/>
          </a:p>
          <a:p>
            <a:pPr lvl="1"/>
            <a:r>
              <a:rPr kumimoji="1" lang="en-US" altLang="zh-TW" dirty="0"/>
              <a:t>1. </a:t>
            </a:r>
            <a:r>
              <a:rPr kumimoji="1" lang="zh-TW" altLang="en-US" dirty="0"/>
              <a:t>他挑選的問題基本上並不適合</a:t>
            </a:r>
            <a:r>
              <a:rPr kumimoji="1" lang="en-US" altLang="zh-TW" dirty="0"/>
              <a:t>SQA</a:t>
            </a:r>
            <a:r>
              <a:rPr kumimoji="1" lang="zh-TW" altLang="en-US" dirty="0"/>
              <a:t>解決，</a:t>
            </a:r>
            <a:r>
              <a:rPr kumimoji="1" lang="en-US" altLang="zh-TW" dirty="0"/>
              <a:t>SQA</a:t>
            </a:r>
            <a:r>
              <a:rPr kumimoji="1" lang="zh-TW" altLang="en-US" dirty="0"/>
              <a:t>適合解決的問題</a:t>
            </a:r>
            <a:r>
              <a:rPr kumimoji="1" lang="en-US" altLang="zh-TW" dirty="0"/>
              <a:t>(</a:t>
            </a:r>
            <a:r>
              <a:rPr kumimoji="1" lang="zh-TW" altLang="en-US" dirty="0"/>
              <a:t>放上那張圖</a:t>
            </a:r>
            <a:r>
              <a:rPr kumimoji="1" lang="en-US" altLang="zh-TW" dirty="0"/>
              <a:t>)</a:t>
            </a:r>
            <a:r>
              <a:rPr kumimoji="1" lang="zh-TW" altLang="en-US" dirty="0"/>
              <a:t>，有小的大跳躍的狀態才適合。應該去跑一些像是</a:t>
            </a:r>
            <a:r>
              <a:rPr kumimoji="1" lang="en-US" altLang="zh-TW" dirty="0"/>
              <a:t>MAX-CUT (</a:t>
            </a:r>
            <a:r>
              <a:rPr kumimoji="1" lang="en-US" altLang="zh-TW" dirty="0" err="1"/>
              <a:t>Gset</a:t>
            </a:r>
            <a:r>
              <a:rPr kumimoji="1" lang="en-US" altLang="zh-TW" dirty="0"/>
              <a:t> benchmark), </a:t>
            </a:r>
            <a:r>
              <a:rPr kumimoji="1" lang="zh-TW" altLang="en-US" dirty="0"/>
              <a:t>等常用的</a:t>
            </a:r>
            <a:r>
              <a:rPr kumimoji="1" lang="en-US" altLang="zh-TW" dirty="0"/>
              <a:t>benchmarks</a:t>
            </a:r>
            <a:r>
              <a:rPr kumimoji="1" lang="zh-TW" altLang="en-US" dirty="0"/>
              <a:t>。</a:t>
            </a:r>
            <a:endParaRPr kumimoji="1" lang="en-US" altLang="zh-TW" dirty="0"/>
          </a:p>
          <a:p>
            <a:pPr lvl="1"/>
            <a:r>
              <a:rPr kumimoji="1" lang="en-US" altLang="zh-TW" dirty="0"/>
              <a:t>3. </a:t>
            </a:r>
            <a:r>
              <a:rPr kumimoji="1" lang="zh-TW" altLang="en-US" dirty="0"/>
              <a:t>另外最大的點是</a:t>
            </a:r>
            <a:r>
              <a:rPr kumimoji="1" lang="en-US" altLang="zh-TW" dirty="0"/>
              <a:t>training</a:t>
            </a:r>
            <a:r>
              <a:rPr kumimoji="1" lang="zh-TW" altLang="en-US" dirty="0"/>
              <a:t>的時間，一般</a:t>
            </a:r>
            <a:r>
              <a:rPr kumimoji="1" lang="en-US" altLang="zh-TW" dirty="0"/>
              <a:t>simulation</a:t>
            </a:r>
            <a:r>
              <a:rPr kumimoji="1" lang="zh-TW" altLang="en-US" dirty="0"/>
              <a:t>都很快，像是在府機組</a:t>
            </a:r>
            <a:r>
              <a:rPr kumimoji="1" lang="en-US" altLang="zh-TW" dirty="0"/>
              <a:t>FPGA</a:t>
            </a:r>
            <a:r>
              <a:rPr kumimoji="1" lang="zh-TW" altLang="en-US" dirty="0"/>
              <a:t>上只要幾毫秒，但這個並沒有顯示時間。他們並沒有把</a:t>
            </a:r>
            <a:r>
              <a:rPr kumimoji="1" lang="en-US" altLang="zh-TW" dirty="0"/>
              <a:t>training model</a:t>
            </a:r>
            <a:r>
              <a:rPr kumimoji="1" lang="zh-TW" altLang="en-US" dirty="0"/>
              <a:t>的時間算進去，且基本上對於一個新的問題，他們就要重</a:t>
            </a:r>
            <a:r>
              <a:rPr kumimoji="1" lang="en-US" altLang="zh-TW" dirty="0"/>
              <a:t>train</a:t>
            </a:r>
            <a:r>
              <a:rPr kumimoji="1" lang="zh-TW" altLang="en-US" dirty="0"/>
              <a:t>一次</a:t>
            </a:r>
            <a:r>
              <a:rPr kumimoji="1" lang="en-US" altLang="zh-TW" dirty="0"/>
              <a:t>model</a:t>
            </a:r>
            <a:r>
              <a:rPr kumimoji="1" lang="zh-TW" altLang="en-US" dirty="0"/>
              <a:t>。</a:t>
            </a:r>
            <a:endParaRPr kumimoji="1" lang="en-US" altLang="zh-TW" dirty="0"/>
          </a:p>
          <a:p>
            <a:pPr lvl="1"/>
            <a:r>
              <a:rPr kumimoji="1" lang="en-US" altLang="zh-TW" dirty="0"/>
              <a:t>4. </a:t>
            </a:r>
            <a:r>
              <a:rPr kumimoji="1" lang="zh-TW" altLang="en-US" dirty="0">
                <a:highlight>
                  <a:srgbClr val="FFFF00"/>
                </a:highlight>
              </a:rPr>
              <a:t>重點的重點，</a:t>
            </a:r>
            <a:r>
              <a:rPr kumimoji="1" lang="zh-TW" altLang="en-US" dirty="0"/>
              <a:t>他們比較的</a:t>
            </a:r>
            <a:r>
              <a:rPr kumimoji="1" lang="en-US" altLang="zh-TW" dirty="0"/>
              <a:t>SA</a:t>
            </a:r>
            <a:r>
              <a:rPr kumimoji="1" lang="zh-TW" altLang="en-US" dirty="0"/>
              <a:t>和</a:t>
            </a:r>
            <a:r>
              <a:rPr kumimoji="1" lang="en-US" altLang="zh-TW" dirty="0"/>
              <a:t>SQA</a:t>
            </a:r>
            <a:r>
              <a:rPr kumimoji="1" lang="zh-TW" altLang="en-US" dirty="0"/>
              <a:t>適合</a:t>
            </a:r>
            <a:r>
              <a:rPr kumimoji="1" lang="en-US" altLang="zh-TW" dirty="0"/>
              <a:t>2002</a:t>
            </a:r>
            <a:r>
              <a:rPr kumimoji="1" lang="zh-TW" altLang="en-US" dirty="0"/>
              <a:t>年的論文比較＝＝</a:t>
            </a:r>
            <a:endParaRPr kumimoji="1" lang="en-US" altLang="zh-TW" dirty="0"/>
          </a:p>
          <a:p>
            <a:pPr lvl="1"/>
            <a:r>
              <a:rPr kumimoji="1" lang="en-US" altLang="zh-TW" dirty="0"/>
              <a:t>5.</a:t>
            </a:r>
            <a:r>
              <a:rPr kumimoji="1" lang="zh-TW" altLang="en-US" dirty="0"/>
              <a:t>另外是，在</a:t>
            </a:r>
            <a:r>
              <a:rPr kumimoji="1" lang="en-US" altLang="zh-TW" dirty="0"/>
              <a:t>SK</a:t>
            </a:r>
            <a:r>
              <a:rPr kumimoji="1" lang="zh-TW" altLang="en-US" dirty="0"/>
              <a:t> </a:t>
            </a:r>
            <a:r>
              <a:rPr kumimoji="1" lang="en-US" altLang="zh-TW" dirty="0"/>
              <a:t>model</a:t>
            </a:r>
            <a:r>
              <a:rPr kumimoji="1" lang="zh-TW" altLang="en-US" dirty="0"/>
              <a:t>實驗中，他給</a:t>
            </a:r>
            <a:r>
              <a:rPr kumimoji="1" lang="en-US" altLang="zh-TW" dirty="0"/>
              <a:t>SQA</a:t>
            </a:r>
            <a:r>
              <a:rPr kumimoji="1" lang="zh-TW" altLang="en-US" dirty="0"/>
              <a:t>的磁場大小也選得不對。</a:t>
            </a:r>
            <a:endParaRPr kumimoji="1" lang="en-US" altLang="zh-TW" dirty="0"/>
          </a:p>
          <a:p>
            <a:pPr lvl="1"/>
            <a:r>
              <a:rPr kumimoji="1" lang="en-US" altLang="zh-TW" dirty="0"/>
              <a:t>6.</a:t>
            </a:r>
            <a:r>
              <a:rPr kumimoji="1" lang="zh-TW" altLang="en-US" dirty="0"/>
              <a:t> 他們停止的</a:t>
            </a:r>
            <a:r>
              <a:rPr kumimoji="1" lang="en-US" altLang="zh-TW" dirty="0"/>
              <a:t>steps</a:t>
            </a:r>
            <a:r>
              <a:rPr kumimoji="1" lang="zh-TW" altLang="en-US" dirty="0"/>
              <a:t>是讓</a:t>
            </a:r>
            <a:r>
              <a:rPr kumimoji="1" lang="en-US" altLang="zh-TW" dirty="0"/>
              <a:t>VCA</a:t>
            </a:r>
            <a:r>
              <a:rPr kumimoji="1" lang="zh-TW" altLang="en-US" dirty="0"/>
              <a:t>能量下去，但其實從最後一個實驗看起來就可以知道，</a:t>
            </a:r>
            <a:r>
              <a:rPr kumimoji="1" lang="en-US" altLang="zh-TW" dirty="0"/>
              <a:t>SA SQA</a:t>
            </a:r>
            <a:r>
              <a:rPr kumimoji="1" lang="zh-TW" altLang="en-US" dirty="0"/>
              <a:t>都有機會下去，再多跑幾個</a:t>
            </a:r>
            <a:r>
              <a:rPr kumimoji="1" lang="en-US" altLang="zh-TW" dirty="0"/>
              <a:t>steps</a:t>
            </a:r>
            <a:r>
              <a:rPr kumimoji="1" lang="zh-TW" altLang="en-US" dirty="0"/>
              <a:t>之後</a:t>
            </a:r>
            <a:endParaRPr kumimoji="1" lang="en-US" altLang="zh-TW" dirty="0"/>
          </a:p>
          <a:p>
            <a:pPr lvl="1"/>
            <a:endParaRPr kumimoji="1" lang="en-US" altLang="zh-TW" dirty="0"/>
          </a:p>
          <a:p>
            <a:r>
              <a:rPr kumimoji="1" lang="zh-TW" altLang="en-US" dirty="0"/>
              <a:t>最後是很怪異的點，是他們定義</a:t>
            </a:r>
            <a:r>
              <a:rPr kumimoji="1" lang="en-US" altLang="zh-TW" dirty="0"/>
              <a:t>SK model</a:t>
            </a:r>
            <a:r>
              <a:rPr kumimoji="1" lang="zh-TW" altLang="en-US" dirty="0"/>
              <a:t>的最低能量是用</a:t>
            </a:r>
            <a:r>
              <a:rPr kumimoji="1" lang="en-US" altLang="zh-TW" dirty="0"/>
              <a:t>VCA</a:t>
            </a:r>
            <a:r>
              <a:rPr kumimoji="1" lang="zh-TW" altLang="en-US" dirty="0"/>
              <a:t>找到的最低能量，然而，在</a:t>
            </a:r>
            <a:r>
              <a:rPr kumimoji="1" lang="en-US" altLang="zh-TW" dirty="0"/>
              <a:t>2006</a:t>
            </a:r>
            <a:r>
              <a:rPr kumimoji="1" lang="zh-TW" altLang="en-US" dirty="0"/>
              <a:t>年</a:t>
            </a:r>
            <a:r>
              <a:rPr kumimoji="1" lang="en-US" altLang="zh-TW" dirty="0"/>
              <a:t>spins number </a:t>
            </a:r>
            <a:r>
              <a:rPr kumimoji="1" lang="zh-TW" altLang="en-US" dirty="0"/>
              <a:t>小魚</a:t>
            </a:r>
            <a:r>
              <a:rPr kumimoji="1" lang="en-US" altLang="zh-TW" dirty="0"/>
              <a:t>100</a:t>
            </a:r>
            <a:r>
              <a:rPr kumimoji="1" lang="zh-TW" altLang="en-US" dirty="0"/>
              <a:t>的</a:t>
            </a:r>
            <a:r>
              <a:rPr kumimoji="1" lang="en-US" altLang="zh-TW" dirty="0"/>
              <a:t>SK model</a:t>
            </a:r>
            <a:r>
              <a:rPr kumimoji="1" lang="zh-TW" altLang="en-US" dirty="0"/>
              <a:t>的的</a:t>
            </a:r>
            <a:r>
              <a:rPr kumimoji="1" lang="en-US" altLang="zh-TW" dirty="0"/>
              <a:t>ground state </a:t>
            </a:r>
            <a:r>
              <a:rPr kumimoji="1" lang="zh-TW" altLang="en-US" dirty="0"/>
              <a:t>漢米爾頓都已經被找到了。</a:t>
            </a:r>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23</a:t>
            </a:fld>
            <a:endParaRPr kumimoji="1" lang="zh-TW" altLang="en-US"/>
          </a:p>
        </p:txBody>
      </p:sp>
    </p:spTree>
    <p:extLst>
      <p:ext uri="{BB962C8B-B14F-4D97-AF65-F5344CB8AC3E}">
        <p14:creationId xmlns:p14="http://schemas.microsoft.com/office/powerpoint/2010/main" val="385545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2000" dirty="0"/>
              <a:t>最後還是要講一下，這個研究方向的意義</a:t>
            </a:r>
            <a:endParaRPr kumimoji="1" lang="en-US" altLang="zh-TW" sz="2000" dirty="0"/>
          </a:p>
          <a:p>
            <a:r>
              <a:rPr kumimoji="1" lang="zh-TW" altLang="en-US" sz="2000" dirty="0"/>
              <a:t>一般來說，模擬的研究可以分成兩個部分，一方面就是速度快，另一方面是準度</a:t>
            </a:r>
            <a:endParaRPr kumimoji="1" lang="en-US" altLang="zh-TW" sz="2000" dirty="0"/>
          </a:p>
          <a:p>
            <a:r>
              <a:rPr kumimoji="1" lang="zh-TW" altLang="en-US" sz="2000" dirty="0"/>
              <a:t>在速度的方面，一般做量子模擬我們使用</a:t>
            </a:r>
            <a:r>
              <a:rPr kumimoji="1" lang="en-US" altLang="zh-TW" sz="2000" dirty="0"/>
              <a:t>FPGA</a:t>
            </a:r>
            <a:r>
              <a:rPr kumimoji="1" lang="zh-TW" altLang="en-US" sz="2000" dirty="0"/>
              <a:t>、另外富士通也做出了專門解決該問題的晶片叫做</a:t>
            </a:r>
            <a:r>
              <a:rPr kumimoji="1" lang="en-US" altLang="zh-TW" sz="2000" dirty="0"/>
              <a:t>DAU</a:t>
            </a:r>
            <a:r>
              <a:rPr kumimoji="1" lang="zh-TW" altLang="en-US" sz="2000" dirty="0"/>
              <a:t>他在物理系有</a:t>
            </a:r>
            <a:r>
              <a:rPr kumimoji="1" lang="en-US" altLang="zh-TW" sz="2000" dirty="0"/>
              <a:t>token</a:t>
            </a:r>
            <a:r>
              <a:rPr kumimoji="1" lang="zh-TW" altLang="en-US" sz="2000" dirty="0"/>
              <a:t>可以使用，或者是</a:t>
            </a:r>
            <a:r>
              <a:rPr kumimoji="1" lang="en-US" altLang="zh-TW" sz="2000" dirty="0"/>
              <a:t>GPU</a:t>
            </a:r>
            <a:r>
              <a:rPr kumimoji="1" lang="zh-TW" altLang="en-US" sz="2000" dirty="0"/>
              <a:t>因為</a:t>
            </a:r>
            <a:r>
              <a:rPr kumimoji="1" lang="en-US" altLang="zh-TW" sz="2000" dirty="0"/>
              <a:t>GPU</a:t>
            </a:r>
            <a:r>
              <a:rPr kumimoji="1" lang="zh-TW" altLang="en-US" sz="2000" dirty="0"/>
              <a:t>平行度高。</a:t>
            </a:r>
            <a:endParaRPr kumimoji="1" lang="en-US" altLang="zh-TW" sz="2000" dirty="0"/>
          </a:p>
          <a:p>
            <a:r>
              <a:rPr kumimoji="1" lang="zh-TW" altLang="en-US" sz="2000" dirty="0"/>
              <a:t>那這篇論文很明顯在這速度方面不佔優勢，相反，目前使用機器學習做量子模擬專注的點是他的能量可以達到越低的地方，也就是我忘了那個名詞叫啥準確率之類的感覺就不是，</a:t>
            </a:r>
            <a:endParaRPr kumimoji="1" lang="en-US" altLang="zh-TW" sz="2000" dirty="0"/>
          </a:p>
          <a:p>
            <a:r>
              <a:rPr kumimoji="1" lang="zh-TW" altLang="en-US" sz="2000" dirty="0"/>
              <a:t>其實也就是這篇論文的重點，他可以達到更低的能量狀態，另外在實驗結果也可以看到他更好的跳脫出</a:t>
            </a:r>
            <a:r>
              <a:rPr kumimoji="1" lang="en-US" altLang="zh-TW" sz="2000" dirty="0"/>
              <a:t>local minimum</a:t>
            </a:r>
            <a:r>
              <a:rPr kumimoji="1" lang="zh-TW" altLang="en-US" sz="2000" dirty="0"/>
              <a:t>。反正他就是著重在</a:t>
            </a:r>
            <a:r>
              <a:rPr kumimoji="1" lang="en-US" altLang="zh-TW" sz="2000" dirty="0"/>
              <a:t>Performance</a:t>
            </a:r>
          </a:p>
          <a:p>
            <a:pPr marL="0" indent="0">
              <a:buNone/>
            </a:pPr>
            <a:endParaRPr kumimoji="1" lang="en-US" altLang="zh-TW" sz="2000" dirty="0"/>
          </a:p>
          <a:p>
            <a:r>
              <a:rPr kumimoji="1" lang="en-US" altLang="zh-TW" sz="2000" dirty="0"/>
              <a:t>We have used a simple annealing schedule in our protocols and highlight that reinforcement learning can be used to improve it.</a:t>
            </a:r>
          </a:p>
          <a:p>
            <a:pPr lvl="1"/>
            <a:r>
              <a:rPr kumimoji="1" lang="zh-TW" altLang="en-US" sz="2000" b="1" dirty="0"/>
              <a:t>可以加入</a:t>
            </a:r>
            <a:r>
              <a:rPr kumimoji="1" lang="en-US" altLang="zh-TW" sz="2000" b="1" dirty="0"/>
              <a:t>reinforcement learning </a:t>
            </a:r>
          </a:p>
          <a:p>
            <a:endParaRPr kumimoji="1" lang="zh-TW" altLang="en-US" dirty="0"/>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24</a:t>
            </a:fld>
            <a:endParaRPr kumimoji="1" lang="zh-TW" altLang="en-US"/>
          </a:p>
        </p:txBody>
      </p:sp>
    </p:spTree>
    <p:extLst>
      <p:ext uri="{BB962C8B-B14F-4D97-AF65-F5344CB8AC3E}">
        <p14:creationId xmlns:p14="http://schemas.microsoft.com/office/powerpoint/2010/main" val="422056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再者是</a:t>
            </a:r>
            <a:r>
              <a:rPr lang="en-US" altLang="zh-TW" dirty="0"/>
              <a:t>A </a:t>
            </a:r>
            <a:r>
              <a:rPr lang="zh-TW" altLang="en-US" dirty="0"/>
              <a:t>，比較他與</a:t>
            </a:r>
            <a:r>
              <a:rPr lang="en-US" altLang="zh-TW" dirty="0"/>
              <a:t>SQA</a:t>
            </a:r>
          </a:p>
          <a:p>
            <a:r>
              <a:rPr lang="zh-TW" altLang="en-US" dirty="0"/>
              <a:t>用圖片去簡述他們的演算法 </a:t>
            </a:r>
            <a:r>
              <a:rPr lang="en-US" altLang="zh-TW" dirty="0"/>
              <a:t>(page.3</a:t>
            </a:r>
            <a:r>
              <a:rPr lang="zh-TW" altLang="en-US" dirty="0"/>
              <a:t>以及</a:t>
            </a:r>
            <a:r>
              <a:rPr lang="en-US" altLang="zh-TW" dirty="0" err="1"/>
              <a:t>Appendix.D</a:t>
            </a:r>
            <a:r>
              <a:rPr lang="en-US" altLang="zh-TW" dirty="0"/>
              <a:t>)</a:t>
            </a:r>
          </a:p>
          <a:p>
            <a:r>
              <a:rPr lang="zh-TW" altLang="en-US" dirty="0"/>
              <a:t>這裡要提到</a:t>
            </a:r>
            <a:r>
              <a:rPr lang="en-US" altLang="zh-TW" dirty="0"/>
              <a:t>residual energy </a:t>
            </a:r>
            <a:r>
              <a:rPr lang="zh-TW" altLang="en-US" dirty="0"/>
              <a:t>，不同於利用加速器做模擬直接讓 </a:t>
            </a:r>
            <a:r>
              <a:rPr lang="en-US" altLang="zh-TW" dirty="0"/>
              <a:t>Hamiltonian</a:t>
            </a:r>
            <a:r>
              <a:rPr lang="zh-TW" altLang="en-US" dirty="0"/>
              <a:t> 最小，這邊使用的是讓</a:t>
            </a:r>
            <a:r>
              <a:rPr lang="en-US" altLang="zh-TW" dirty="0"/>
              <a:t>residual energy </a:t>
            </a:r>
            <a:r>
              <a:rPr lang="zh-TW" altLang="en-US" dirty="0"/>
              <a:t>最小，放出公式他就是所謂的</a:t>
            </a:r>
            <a:r>
              <a:rPr lang="en-US" altLang="zh-TW" dirty="0"/>
              <a:t>Gibbs free energy </a:t>
            </a:r>
          </a:p>
          <a:p>
            <a:r>
              <a:rPr lang="zh-TW" altLang="en-US" dirty="0"/>
              <a:t>利用拉升</a:t>
            </a:r>
            <a:r>
              <a:rPr lang="en-US" altLang="zh-TW" dirty="0"/>
              <a:t> </a:t>
            </a:r>
            <a:r>
              <a:rPr lang="en-US" altLang="zh-TW" dirty="0" err="1"/>
              <a:t>t+deltat</a:t>
            </a:r>
            <a:r>
              <a:rPr lang="zh-TW" altLang="en-US" dirty="0"/>
              <a:t>使得穩態變成激發態度，如此一直下去。</a:t>
            </a:r>
            <a:endParaRPr lang="en-US" altLang="zh-TW" dirty="0"/>
          </a:p>
          <a:p>
            <a:endParaRPr kumimoji="1" lang="en-US" altLang="zh-TW" dirty="0"/>
          </a:p>
          <a:p>
            <a:endParaRPr kumimoji="1" lang="en-US" altLang="zh-TW" dirty="0"/>
          </a:p>
          <a:p>
            <a:endParaRPr kumimoji="1" lang="zh-TW" altLang="en-US" dirty="0"/>
          </a:p>
          <a:p>
            <a:endParaRPr kumimoji="1" lang="zh-TW" altLang="en-US" dirty="0"/>
          </a:p>
          <a:p>
            <a:endParaRPr kumimoji="1" lang="zh-TW" altLang="en-US" dirty="0"/>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28</a:t>
            </a:fld>
            <a:endParaRPr kumimoji="1" lang="zh-TW" altLang="en-US"/>
          </a:p>
        </p:txBody>
      </p:sp>
    </p:spTree>
    <p:extLst>
      <p:ext uri="{BB962C8B-B14F-4D97-AF65-F5344CB8AC3E}">
        <p14:creationId xmlns:p14="http://schemas.microsoft.com/office/powerpoint/2010/main" val="161696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因為論文用到其中兩種方法，我們先簡述這兩種</a:t>
            </a:r>
            <a:endParaRPr kumimoji="1" lang="en-US" altLang="zh-TW" dirty="0"/>
          </a:p>
          <a:p>
            <a:r>
              <a:rPr kumimoji="1" lang="en-US" altLang="zh-TW" dirty="0"/>
              <a:t>SA</a:t>
            </a:r>
            <a:r>
              <a:rPr kumimoji="1" lang="zh-TW" altLang="en-US" dirty="0"/>
              <a:t>，</a:t>
            </a:r>
            <a:r>
              <a:rPr kumimoji="1" lang="en-US" altLang="zh-TW" dirty="0"/>
              <a:t>SA</a:t>
            </a:r>
            <a:r>
              <a:rPr kumimoji="1" lang="zh-TW" altLang="en-US" dirty="0"/>
              <a:t>其實就是模仿鐵原子</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latin typeface="+mn-lt"/>
                <a:cs typeface="+mn-cs"/>
              </a:rPr>
              <a:t>為什麼要利用磁場：找到</a:t>
            </a:r>
            <a:r>
              <a:rPr kumimoji="1" lang="en-US" altLang="zh-TW" dirty="0">
                <a:latin typeface="Mongolian Baiti" panose="03000500000000000000" pitchFamily="66" charset="0"/>
                <a:cs typeface="Mongolian Baiti" panose="03000500000000000000" pitchFamily="66" charset="0"/>
              </a:rPr>
              <a:t>paramagnetic</a:t>
            </a:r>
            <a:r>
              <a:rPr kumimoji="1" lang="zh-TW" altLang="en-US" dirty="0">
                <a:latin typeface="Mongolian Baiti" panose="03000500000000000000" pitchFamily="66" charset="0"/>
                <a:cs typeface="Mongolian Baiti" panose="03000500000000000000" pitchFamily="66" charset="0"/>
              </a:rPr>
              <a:t> （順磁性）</a:t>
            </a:r>
            <a:endParaRPr kumimoji="1" lang="en-US" altLang="zh-TW" dirty="0">
              <a:latin typeface="Mongolian Baiti" panose="03000500000000000000" pitchFamily="66" charset="0"/>
              <a:cs typeface="Mongolian Baiti" panose="03000500000000000000"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latin typeface="Mongolian Baiti" panose="03000500000000000000" pitchFamily="66" charset="0"/>
                <a:cs typeface="Mongolian Baiti" panose="03000500000000000000" pitchFamily="66" charset="0"/>
              </a:rPr>
              <a:t>為什麼要利用溫度：因為溫度是影響原子的能量最大的因素，溫度越大總動能越大，致使總能量越高</a:t>
            </a:r>
            <a:endParaRPr kumimoji="1" lang="en-US" altLang="zh-TW" dirty="0"/>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3</a:t>
            </a:fld>
            <a:endParaRPr kumimoji="1" lang="zh-TW" altLang="en-US"/>
          </a:p>
        </p:txBody>
      </p:sp>
    </p:spTree>
    <p:extLst>
      <p:ext uri="{BB962C8B-B14F-4D97-AF65-F5344CB8AC3E}">
        <p14:creationId xmlns:p14="http://schemas.microsoft.com/office/powerpoint/2010/main" val="210596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2" algn="l">
                  <a:lnSpc>
                    <a:spcPct val="100000"/>
                  </a:lnSpc>
                </a:pPr>
                <a14:m>
                  <m:oMath xmlns:m="http://schemas.openxmlformats.org/officeDocument/2006/math">
                    <m:r>
                      <a:rPr lang="en-US" altLang="zh-TW" sz="1800" i="1" smtClean="0">
                        <a:latin typeface="Cambria Math" panose="02040503050406030204" pitchFamily="18" charset="0"/>
                        <a:ea typeface="Cambria Math" panose="02040503050406030204" pitchFamily="18" charset="0"/>
                      </a:rPr>
                      <m:t>𝐺</m:t>
                    </m:r>
                    <m:r>
                      <a:rPr lang="en-US" altLang="zh-TW" sz="1800" i="1" smtClean="0">
                        <a:latin typeface="Cambria Math" panose="02040503050406030204" pitchFamily="18" charset="0"/>
                        <a:ea typeface="Cambria Math" panose="02040503050406030204" pitchFamily="18" charset="0"/>
                      </a:rPr>
                      <m:t>≠0</m:t>
                    </m:r>
                  </m:oMath>
                </a14:m>
                <a:r>
                  <a:rPr lang="en-US" altLang="zh-TW" sz="1800" dirty="0"/>
                  <a:t> implies that the spins under this configuration have residual energy to oscillate</a:t>
                </a:r>
              </a:p>
              <a:p>
                <a:pPr lvl="2">
                  <a:lnSpc>
                    <a:spcPct val="100000"/>
                  </a:lnSpc>
                </a:pPr>
                <a14:m>
                  <m:oMath xmlns:m="http://schemas.openxmlformats.org/officeDocument/2006/math">
                    <m:r>
                      <a:rPr lang="en-US" altLang="zh-TW" sz="1800" i="1">
                        <a:latin typeface="Cambria Math" panose="02040503050406030204" pitchFamily="18" charset="0"/>
                        <a:ea typeface="Cambria Math" panose="02040503050406030204" pitchFamily="18" charset="0"/>
                      </a:rPr>
                      <m:t>𝐺</m:t>
                    </m:r>
                    <m:r>
                      <a:rPr lang="en-US" altLang="zh-TW" sz="1800" b="0" i="1" smtClean="0">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0</m:t>
                    </m:r>
                  </m:oMath>
                </a14:m>
                <a:r>
                  <a:rPr lang="en-US" altLang="zh-TW" sz="1800" dirty="0"/>
                  <a:t> implies that the spins under this configuration is ground state</a:t>
                </a:r>
              </a:p>
              <a:p>
                <a:endParaRPr lang="en-US" altLang="zh-TW" dirty="0"/>
              </a:p>
              <a:p>
                <a:r>
                  <a:rPr lang="zh-TW" altLang="en-US" dirty="0"/>
                  <a:t>首先是</a:t>
                </a:r>
                <a:r>
                  <a:rPr lang="en-US" altLang="zh-TW" dirty="0"/>
                  <a:t>VCA (main focus)</a:t>
                </a:r>
                <a:r>
                  <a:rPr lang="zh-TW" altLang="en-US" dirty="0"/>
                  <a:t>，比較他與</a:t>
                </a:r>
                <a:r>
                  <a:rPr lang="en-US" altLang="zh-TW" dirty="0"/>
                  <a:t>SA</a:t>
                </a:r>
              </a:p>
              <a:p>
                <a:r>
                  <a:rPr lang="zh-TW" altLang="en-US" dirty="0"/>
                  <a:t>用圖片去簡述他們的演算法 </a:t>
                </a:r>
                <a:r>
                  <a:rPr lang="en-US" altLang="zh-TW" dirty="0"/>
                  <a:t>(page.3</a:t>
                </a:r>
                <a:r>
                  <a:rPr lang="zh-TW" altLang="en-US" dirty="0"/>
                  <a:t>以及</a:t>
                </a:r>
                <a:r>
                  <a:rPr lang="en-US" altLang="zh-TW" dirty="0"/>
                  <a:t>Appendix.</a:t>
                </a:r>
                <a:r>
                  <a:rPr lang="zh-TW" altLang="en-US" dirty="0"/>
                  <a:t> </a:t>
                </a:r>
                <a:r>
                  <a:rPr lang="en-US" altLang="zh-TW" dirty="0"/>
                  <a:t>D)</a:t>
                </a:r>
              </a:p>
              <a:p>
                <a:endParaRPr kumimoji="1" lang="zh-TW" altLang="en-US" dirty="0"/>
              </a:p>
              <a:p>
                <a:endParaRPr kumimoji="1" lang="zh-TW" altLang="en-US" dirty="0"/>
              </a:p>
            </p:txBody>
          </p:sp>
        </mc:Choice>
        <mc:Fallback xmlns="">
          <p:sp>
            <p:nvSpPr>
              <p:cNvPr id="3" name="備忘稿版面配置區 2"/>
              <p:cNvSpPr>
                <a:spLocks noGrp="1"/>
              </p:cNvSpPr>
              <p:nvPr>
                <p:ph type="body" idx="1"/>
              </p:nvPr>
            </p:nvSpPr>
            <p:spPr/>
            <p:txBody>
              <a:bodyPr/>
              <a:lstStyle/>
              <a:p>
                <a:pPr lvl="2" algn="l">
                  <a:lnSpc>
                    <a:spcPct val="100000"/>
                  </a:lnSpc>
                </a:pPr>
                <a:r>
                  <a:rPr lang="en-US" altLang="zh-TW" sz="1800" i="0">
                    <a:latin typeface="Cambria Math" panose="02040503050406030204" pitchFamily="18" charset="0"/>
                    <a:ea typeface="Cambria Math" panose="02040503050406030204" pitchFamily="18" charset="0"/>
                  </a:rPr>
                  <a:t>𝐺≠</a:t>
                </a:r>
                <a:r>
                  <a:rPr lang="en-US" altLang="zh-TW" sz="1800" b="0" i="0">
                    <a:latin typeface="Cambria Math" panose="02040503050406030204" pitchFamily="18" charset="0"/>
                    <a:ea typeface="Cambria Math" panose="02040503050406030204" pitchFamily="18" charset="0"/>
                  </a:rPr>
                  <a:t>0</a:t>
                </a:r>
                <a:r>
                  <a:rPr lang="en-US" altLang="zh-TW" sz="1800" dirty="0"/>
                  <a:t> implies that the spins under this configuration have residual energy to oscillate</a:t>
                </a:r>
              </a:p>
              <a:p>
                <a:pPr lvl="2">
                  <a:lnSpc>
                    <a:spcPct val="100000"/>
                  </a:lnSpc>
                </a:pPr>
                <a:r>
                  <a:rPr lang="en-US" altLang="zh-TW" sz="1800" i="0">
                    <a:latin typeface="Cambria Math" panose="02040503050406030204" pitchFamily="18" charset="0"/>
                    <a:ea typeface="Cambria Math" panose="02040503050406030204" pitchFamily="18" charset="0"/>
                  </a:rPr>
                  <a:t>𝐺</a:t>
                </a:r>
                <a:r>
                  <a:rPr lang="en-US" altLang="zh-TW" sz="1800" b="0" i="0">
                    <a:latin typeface="Cambria Math" panose="02040503050406030204" pitchFamily="18" charset="0"/>
                    <a:ea typeface="Cambria Math" panose="02040503050406030204" pitchFamily="18" charset="0"/>
                  </a:rPr>
                  <a:t>=</a:t>
                </a:r>
                <a:r>
                  <a:rPr lang="en-US" altLang="zh-TW" sz="1800" i="0">
                    <a:latin typeface="Cambria Math" panose="02040503050406030204" pitchFamily="18" charset="0"/>
                    <a:ea typeface="Cambria Math" panose="02040503050406030204" pitchFamily="18" charset="0"/>
                  </a:rPr>
                  <a:t>0</a:t>
                </a:r>
                <a:r>
                  <a:rPr lang="en-US" altLang="zh-TW" sz="1800" dirty="0"/>
                  <a:t> implies that the spins under this configuration is ground state</a:t>
                </a:r>
              </a:p>
              <a:p>
                <a:endParaRPr lang="en-US" altLang="zh-TW" dirty="0"/>
              </a:p>
              <a:p>
                <a:r>
                  <a:rPr lang="zh-TW" altLang="en-US" dirty="0"/>
                  <a:t>首先是</a:t>
                </a:r>
                <a:r>
                  <a:rPr lang="en-US" altLang="zh-TW" dirty="0"/>
                  <a:t>VCA (main focus)</a:t>
                </a:r>
                <a:r>
                  <a:rPr lang="zh-TW" altLang="en-US" dirty="0"/>
                  <a:t>，比較他與</a:t>
                </a:r>
                <a:r>
                  <a:rPr lang="en-US" altLang="zh-TW" dirty="0"/>
                  <a:t>SA</a:t>
                </a:r>
              </a:p>
              <a:p>
                <a:r>
                  <a:rPr lang="zh-TW" altLang="en-US" dirty="0"/>
                  <a:t>用圖片去簡述他們的演算法 </a:t>
                </a:r>
                <a:r>
                  <a:rPr lang="en-US" altLang="zh-TW" dirty="0"/>
                  <a:t>(page.3</a:t>
                </a:r>
                <a:r>
                  <a:rPr lang="zh-TW" altLang="en-US" dirty="0"/>
                  <a:t>以及</a:t>
                </a:r>
                <a:r>
                  <a:rPr lang="en-US" altLang="zh-TW" dirty="0"/>
                  <a:t>Appendix.</a:t>
                </a:r>
                <a:r>
                  <a:rPr lang="zh-TW" altLang="en-US" dirty="0"/>
                  <a:t> </a:t>
                </a:r>
                <a:r>
                  <a:rPr lang="en-US" altLang="zh-TW" dirty="0"/>
                  <a:t>D)</a:t>
                </a:r>
              </a:p>
              <a:p>
                <a:endParaRPr kumimoji="1" lang="zh-TW" altLang="en-US" dirty="0"/>
              </a:p>
              <a:p>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4</a:t>
            </a:fld>
            <a:endParaRPr kumimoji="1" lang="zh-TW" altLang="en-US"/>
          </a:p>
        </p:txBody>
      </p:sp>
    </p:spTree>
    <p:extLst>
      <p:ext uri="{BB962C8B-B14F-4D97-AF65-F5344CB8AC3E}">
        <p14:creationId xmlns:p14="http://schemas.microsoft.com/office/powerpoint/2010/main" val="221506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SQA</a:t>
            </a:r>
          </a:p>
          <a:p>
            <a:r>
              <a:rPr lang="zh-TW" altLang="en-US" dirty="0"/>
              <a:t>簡易的</a:t>
            </a:r>
            <a:r>
              <a:rPr lang="en-US" altLang="zh-TW" dirty="0"/>
              <a:t>SQA</a:t>
            </a:r>
            <a:r>
              <a:rPr lang="zh-TW" altLang="en-US" dirty="0"/>
              <a:t>，同上</a:t>
            </a:r>
            <a:endParaRPr lang="en-US" altLang="zh-TW" dirty="0"/>
          </a:p>
          <a:p>
            <a:r>
              <a:rPr lang="zh-TW" altLang="en-US" dirty="0"/>
              <a:t>用圖片、用能量、提到磁場</a:t>
            </a:r>
            <a:endParaRPr lang="en-US" altLang="zh-TW" dirty="0"/>
          </a:p>
          <a:p>
            <a:r>
              <a:rPr lang="zh-TW" altLang="en-US" dirty="0"/>
              <a:t>這部分有個很重要的是提到量子穿隧，如果可以要比較</a:t>
            </a:r>
            <a:r>
              <a:rPr lang="en-US" altLang="zh-TW" dirty="0"/>
              <a:t>SA</a:t>
            </a:r>
            <a:r>
              <a:rPr lang="zh-TW" altLang="en-US" dirty="0"/>
              <a:t>與</a:t>
            </a:r>
            <a:r>
              <a:rPr lang="en-US" altLang="zh-TW" dirty="0"/>
              <a:t>SQA</a:t>
            </a:r>
            <a:r>
              <a:rPr lang="zh-TW" altLang="en-US" dirty="0"/>
              <a:t>的不同。</a:t>
            </a:r>
            <a:endParaRPr lang="en-US" altLang="zh-TW" dirty="0"/>
          </a:p>
          <a:p>
            <a:endParaRPr kumimoji="1" lang="zh-TW" altLang="en-US" dirty="0"/>
          </a:p>
          <a:p>
            <a:endParaRPr kumimoji="1" lang="zh-TW" altLang="en-US" dirty="0"/>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7</a:t>
            </a:fld>
            <a:endParaRPr kumimoji="1" lang="zh-TW" altLang="en-US"/>
          </a:p>
        </p:txBody>
      </p:sp>
    </p:spTree>
    <p:extLst>
      <p:ext uri="{BB962C8B-B14F-4D97-AF65-F5344CB8AC3E}">
        <p14:creationId xmlns:p14="http://schemas.microsoft.com/office/powerpoint/2010/main" val="2980560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ＨＤ是一開使給定的直，也就是我們一開始給定整個能量場的動能，此外該動能的大小會由磁場大小來決定。</a:t>
            </a:r>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8</a:t>
            </a:fld>
            <a:endParaRPr kumimoji="1" lang="zh-TW" altLang="en-US"/>
          </a:p>
        </p:txBody>
      </p:sp>
    </p:spTree>
    <p:extLst>
      <p:ext uri="{BB962C8B-B14F-4D97-AF65-F5344CB8AC3E}">
        <p14:creationId xmlns:p14="http://schemas.microsoft.com/office/powerpoint/2010/main" val="272410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1" lang="zh-TW" altLang="en-US" sz="1200" i="1" smtClean="0">
                            <a:latin typeface="Cambria Math" panose="02040503050406030204" pitchFamily="18" charset="0"/>
                          </a:rPr>
                        </m:ctrlPr>
                      </m:accPr>
                      <m:e>
                        <m:r>
                          <a:rPr kumimoji="1" lang="en-US" altLang="zh-TW" sz="1200">
                            <a:latin typeface="Cambria Math" panose="02040503050406030204" pitchFamily="18" charset="0"/>
                          </a:rPr>
                          <m:t>𝐻</m:t>
                        </m:r>
                      </m:e>
                    </m:acc>
                    <m:d>
                      <m:dPr>
                        <m:ctrlPr>
                          <a:rPr kumimoji="1" lang="en-US" altLang="zh-TW" sz="1200" i="1">
                            <a:latin typeface="Cambria Math" panose="02040503050406030204" pitchFamily="18" charset="0"/>
                          </a:rPr>
                        </m:ctrlPr>
                      </m:dPr>
                      <m:e>
                        <m:r>
                          <a:rPr kumimoji="1" lang="en-US" altLang="zh-TW" sz="1200">
                            <a:latin typeface="Cambria Math" panose="02040503050406030204" pitchFamily="18" charset="0"/>
                          </a:rPr>
                          <m:t>𝑡</m:t>
                        </m:r>
                      </m:e>
                    </m:d>
                    <m:r>
                      <a:rPr kumimoji="1" lang="en-US" altLang="zh-TW" sz="1200" b="0" i="0" smtClean="0">
                        <a:latin typeface="Cambria Math" panose="02040503050406030204" pitchFamily="18" charset="0"/>
                      </a:rPr>
                      <m:t>=|</m:t>
                    </m:r>
                    <m:sSup>
                      <m:sSupPr>
                        <m:ctrlPr>
                          <a:rPr kumimoji="1" lang="en-US" altLang="zh-TW" sz="1200" b="0" i="1" smtClean="0">
                            <a:latin typeface="Cambria Math" panose="02040503050406030204" pitchFamily="18" charset="0"/>
                          </a:rPr>
                        </m:ctrlPr>
                      </m:sSupPr>
                      <m:e>
                        <m:r>
                          <a:rPr kumimoji="1" lang="en-US" altLang="zh-TW" sz="1200" i="1">
                            <a:latin typeface="Cambria Math" panose="02040503050406030204" pitchFamily="18" charset="0"/>
                          </a:rPr>
                          <m:t>⟨</m:t>
                        </m:r>
                        <m:sSub>
                          <m:sSubPr>
                            <m:ctrlPr>
                              <a:rPr kumimoji="1" lang="en-US" altLang="zh-TW" sz="1200" b="0" i="1" smtClean="0">
                                <a:latin typeface="Cambria Math" panose="02040503050406030204" pitchFamily="18" charset="0"/>
                              </a:rPr>
                            </m:ctrlPr>
                          </m:sSubPr>
                          <m:e>
                            <m:r>
                              <a:rPr kumimoji="1" lang="en-US" altLang="zh-TW" sz="1200" b="0" i="1" smtClean="0">
                                <a:latin typeface="Cambria Math" panose="02040503050406030204" pitchFamily="18" charset="0"/>
                                <a:ea typeface="Cambria Math" panose="02040503050406030204" pitchFamily="18" charset="0"/>
                              </a:rPr>
                              <m:t>𝜓</m:t>
                            </m:r>
                          </m:e>
                          <m:sub>
                            <m:r>
                              <a:rPr kumimoji="1" lang="en-US" altLang="zh-TW" sz="1200" b="0" i="1" smtClean="0">
                                <a:latin typeface="Cambria Math" panose="02040503050406030204" pitchFamily="18" charset="0"/>
                                <a:ea typeface="Cambria Math" panose="02040503050406030204" pitchFamily="18" charset="0"/>
                              </a:rPr>
                              <m:t>⊥</m:t>
                            </m:r>
                          </m:sub>
                        </m:sSub>
                        <m:r>
                          <a:rPr kumimoji="1" lang="en-US" altLang="zh-TW" sz="1200" b="0" i="1" smtClean="0">
                            <a:latin typeface="Cambria Math" panose="02040503050406030204" pitchFamily="18" charset="0"/>
                          </a:rPr>
                          <m:t>(</m:t>
                        </m:r>
                        <m:r>
                          <a:rPr kumimoji="1" lang="en-US" altLang="zh-TW" sz="1200" b="0" i="1" smtClean="0">
                            <a:latin typeface="Cambria Math" panose="02040503050406030204" pitchFamily="18" charset="0"/>
                          </a:rPr>
                          <m:t>𝑡</m:t>
                        </m:r>
                        <m:r>
                          <a:rPr kumimoji="1" lang="en-US" altLang="zh-TW" sz="1200" b="0" i="1" smtClean="0">
                            <a:latin typeface="Cambria Math" panose="02040503050406030204" pitchFamily="18" charset="0"/>
                          </a:rPr>
                          <m:t>)|</m:t>
                        </m:r>
                        <m:sSub>
                          <m:sSubPr>
                            <m:ctrlPr>
                              <a:rPr kumimoji="1" lang="en-US" altLang="zh-TW" sz="1200" i="1">
                                <a:latin typeface="Cambria Math" panose="02040503050406030204" pitchFamily="18" charset="0"/>
                              </a:rPr>
                            </m:ctrlPr>
                          </m:sSubPr>
                          <m:e>
                            <m:r>
                              <a:rPr kumimoji="1" lang="en-US" altLang="zh-TW" sz="1200" i="1">
                                <a:latin typeface="Cambria Math" panose="02040503050406030204" pitchFamily="18" charset="0"/>
                                <a:ea typeface="Cambria Math" panose="02040503050406030204" pitchFamily="18" charset="0"/>
                              </a:rPr>
                              <m:t>𝜓</m:t>
                            </m:r>
                          </m:e>
                          <m:sub>
                            <m:r>
                              <a:rPr kumimoji="1" lang="en-US" altLang="zh-TW" sz="1200" i="1" smtClean="0">
                                <a:latin typeface="Cambria Math" panose="02040503050406030204" pitchFamily="18" charset="0"/>
                                <a:ea typeface="Cambria Math" panose="02040503050406030204" pitchFamily="18" charset="0"/>
                              </a:rPr>
                              <m:t>𝜆</m:t>
                            </m:r>
                          </m:sub>
                        </m:sSub>
                        <m:r>
                          <a:rPr kumimoji="1" lang="en-US" altLang="zh-TW" sz="1200" i="1">
                            <a:latin typeface="Cambria Math" panose="02040503050406030204" pitchFamily="18" charset="0"/>
                            <a:ea typeface="Cambria Math" panose="02040503050406030204" pitchFamily="18" charset="0"/>
                          </a:rPr>
                          <m:t>⟩</m:t>
                        </m:r>
                        <m:r>
                          <a:rPr kumimoji="1" lang="en-US" altLang="zh-TW" sz="1200" i="1">
                            <a:latin typeface="Cambria Math" panose="02040503050406030204" pitchFamily="18" charset="0"/>
                          </a:rPr>
                          <m:t>|</m:t>
                        </m:r>
                      </m:e>
                      <m:sup>
                        <m:r>
                          <a:rPr kumimoji="1" lang="en-US" altLang="zh-TW" sz="1200" b="0" i="1" smtClean="0">
                            <a:latin typeface="Cambria Math" panose="02040503050406030204" pitchFamily="18" charset="0"/>
                          </a:rPr>
                          <m:t>2</m:t>
                        </m:r>
                      </m:sup>
                    </m:sSup>
                    <m:r>
                      <a:rPr kumimoji="1" lang="en-US" altLang="zh-TW" sz="1200" b="0" i="0" smtClean="0">
                        <a:latin typeface="Cambria Math" panose="02040503050406030204" pitchFamily="18" charset="0"/>
                      </a:rPr>
                      <m:t>&lt;</m:t>
                    </m:r>
                    <m:r>
                      <a:rPr kumimoji="1" lang="en-US" altLang="zh-TW" sz="1200">
                        <a:latin typeface="Cambria Math" panose="02040503050406030204" pitchFamily="18" charset="0"/>
                      </a:rPr>
                      <m:t>𝜀</m:t>
                    </m:r>
                  </m:oMath>
                </a14:m>
                <a:r>
                  <a:rPr kumimoji="1" lang="en-US" altLang="zh-TW" sz="1200" dirty="0"/>
                  <a:t>.</a:t>
                </a:r>
                <a:r>
                  <a:rPr kumimoji="1" lang="zh-TW" altLang="en-US" sz="1200" dirty="0"/>
                  <a:t>會成立是因為：</a:t>
                </a:r>
                <a:endParaRPr kumimoji="1"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200" dirty="0"/>
                  <a:t>此處的</a:t>
                </a:r>
                <a14:m>
                  <m:oMath xmlns:m="http://schemas.openxmlformats.org/officeDocument/2006/math">
                    <m:acc>
                      <m:accPr>
                        <m:chr m:val="̂"/>
                        <m:ctrlPr>
                          <a:rPr kumimoji="1" lang="zh-TW" altLang="en-US" sz="1200" i="1" smtClean="0">
                            <a:latin typeface="Cambria Math" panose="02040503050406030204" pitchFamily="18" charset="0"/>
                          </a:rPr>
                        </m:ctrlPr>
                      </m:accPr>
                      <m:e>
                        <m:r>
                          <a:rPr kumimoji="1" lang="en-US" altLang="zh-TW" sz="1200">
                            <a:latin typeface="Cambria Math" panose="02040503050406030204" pitchFamily="18" charset="0"/>
                          </a:rPr>
                          <m:t>𝐻</m:t>
                        </m:r>
                      </m:e>
                    </m:acc>
                    <m:d>
                      <m:dPr>
                        <m:ctrlPr>
                          <a:rPr kumimoji="1" lang="en-US" altLang="zh-TW" sz="1200" i="1">
                            <a:latin typeface="Cambria Math" panose="02040503050406030204" pitchFamily="18" charset="0"/>
                          </a:rPr>
                        </m:ctrlPr>
                      </m:dPr>
                      <m:e>
                        <m:r>
                          <a:rPr kumimoji="1" lang="en-US" altLang="zh-TW" sz="1200">
                            <a:latin typeface="Cambria Math" panose="02040503050406030204" pitchFamily="18" charset="0"/>
                          </a:rPr>
                          <m:t>𝑡</m:t>
                        </m:r>
                      </m:e>
                    </m:d>
                    <m:r>
                      <a:rPr kumimoji="1" lang="zh-TW" altLang="en-US" sz="1200" i="1">
                        <a:latin typeface="Cambria Math" panose="02040503050406030204" pitchFamily="18" charset="0"/>
                      </a:rPr>
                      <m:t>為</m:t>
                    </m:r>
                    <m:r>
                      <a:rPr kumimoji="1" lang="en-US" altLang="zh-TW" sz="1200" b="0" i="1" smtClean="0">
                        <a:latin typeface="Cambria Math" panose="02040503050406030204" pitchFamily="18" charset="0"/>
                      </a:rPr>
                      <m:t>𝑔𝑟𝑜𝑛𝑑</m:t>
                    </m:r>
                    <m:r>
                      <a:rPr kumimoji="1" lang="en-US" altLang="zh-TW" sz="1200" b="0" i="1" smtClean="0">
                        <a:latin typeface="Cambria Math" panose="02040503050406030204" pitchFamily="18" charset="0"/>
                      </a:rPr>
                      <m:t> </m:t>
                    </m:r>
                  </m:oMath>
                </a14:m>
                <a:r>
                  <a:rPr kumimoji="1" lang="en-US" altLang="zh-TW" sz="1200" b="0" dirty="0"/>
                  <a:t>state </a:t>
                </a:r>
                <a:r>
                  <a:rPr kumimoji="1" lang="zh-TW" altLang="en-US" sz="1200" b="0" dirty="0"/>
                  <a:t>的能量，而</a:t>
                </a:r>
                <a14:m>
                  <m:oMath xmlns:m="http://schemas.openxmlformats.org/officeDocument/2006/math">
                    <m:r>
                      <a:rPr kumimoji="1" lang="en-US" altLang="zh-TW" sz="1200" smtClean="0">
                        <a:latin typeface="Cambria Math" panose="02040503050406030204" pitchFamily="18" charset="0"/>
                      </a:rPr>
                      <m:t>𝜀</m:t>
                    </m:r>
                  </m:oMath>
                </a14:m>
                <a:r>
                  <a:rPr kumimoji="1" lang="en-US" altLang="zh-TW" sz="1200" b="0" dirty="0"/>
                  <a:t> </a:t>
                </a:r>
                <a:r>
                  <a:rPr kumimoji="1" lang="zh-TW" altLang="en-US" sz="1200" b="0" dirty="0"/>
                  <a:t>為</a:t>
                </a:r>
                <a:r>
                  <a:rPr kumimoji="1" lang="en-US" altLang="zh-TW" sz="1200" b="0" dirty="0"/>
                  <a:t>HD-</a:t>
                </a:r>
                <a:r>
                  <a:rPr kumimoji="1" lang="en-US" altLang="zh-TW" sz="1200" b="0" dirty="0" err="1"/>
                  <a:t>H_ground</a:t>
                </a:r>
                <a:r>
                  <a:rPr kumimoji="1" lang="zh-TW" altLang="en-US" sz="1200" b="0" dirty="0"/>
                  <a:t>，又</a:t>
                </a:r>
                <a:r>
                  <a:rPr kumimoji="1" lang="en-US" altLang="zh-TW" sz="1200" b="0" dirty="0"/>
                  <a:t>HD</a:t>
                </a:r>
                <a:r>
                  <a:rPr kumimoji="1" lang="zh-TW" altLang="en-US" sz="1200" b="0" baseline="0" dirty="0"/>
                  <a:t> </a:t>
                </a:r>
                <a:r>
                  <a:rPr kumimoji="1" lang="en-US" altLang="zh-TW" sz="1200" b="0" baseline="0" dirty="0"/>
                  <a:t>&gt;&gt; </a:t>
                </a:r>
                <a:r>
                  <a:rPr kumimoji="1" lang="en-US" altLang="zh-TW" sz="1200" b="0" dirty="0" err="1"/>
                  <a:t>H_ground</a:t>
                </a:r>
                <a:endParaRPr kumimoji="1" lang="en-US" altLang="zh-TW"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200" b="0" dirty="0"/>
                  <a:t>故上式成立。</a:t>
                </a:r>
                <a:endParaRPr kumimoji="1" lang="en-US" altLang="zh-TW"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200" b="0" dirty="0"/>
                  <a:t>此外一個相當重要的事情是什麼東西會影響</a:t>
                </a:r>
                <a:r>
                  <a:rPr kumimoji="1" lang="en-US" altLang="zh-TW" sz="1200" b="0" dirty="0"/>
                  <a:t>excited state</a:t>
                </a:r>
                <a:r>
                  <a:rPr kumimoji="1" lang="zh-TW" altLang="en-US" sz="1200" b="0" dirty="0"/>
                  <a:t>是利用磁場，因此在後面的幾個實驗中我們可以看到</a:t>
                </a:r>
                <a:r>
                  <a:rPr kumimoji="1" lang="en-US" altLang="zh-TW" sz="1200" b="0" dirty="0"/>
                  <a:t>HD</a:t>
                </a:r>
                <a:r>
                  <a:rPr kumimoji="1" lang="zh-TW" altLang="en-US" sz="1200" b="0" dirty="0"/>
                  <a:t>的形式都會與磁場有關</a:t>
                </a:r>
                <a:endParaRPr kumimoji="1" lang="en-US" altLang="zh-TW" sz="1200" b="0" dirty="0"/>
              </a:p>
              <a:p>
                <a:r>
                  <a:rPr kumimoji="1" lang="zh-TW" altLang="en-US" dirty="0"/>
                  <a:t>那</a:t>
                </a:r>
                <a:r>
                  <a:rPr kumimoji="1" lang="en-US" altLang="zh-TW" dirty="0"/>
                  <a:t>po</a:t>
                </a:r>
                <a:r>
                  <a:rPr kumimoji="1" lang="zh-TW" altLang="en-US" dirty="0"/>
                  <a:t>出這條柿子的意義是，我們可以知道</a:t>
                </a:r>
                <a:r>
                  <a:rPr kumimoji="1" lang="en-US" altLang="zh-TW" dirty="0" err="1"/>
                  <a:t>Nstep</a:t>
                </a:r>
                <a:r>
                  <a:rPr kumimoji="1" lang="zh-TW" altLang="en-US" dirty="0"/>
                  <a:t>是多項式收斂的，其中</a:t>
                </a:r>
                <a14:m>
                  <m:oMath xmlns:m="http://schemas.openxmlformats.org/officeDocument/2006/math">
                    <m:r>
                      <a:rPr kumimoji="1" lang="en-US" altLang="zh-TW" sz="1200" smtClean="0">
                        <a:latin typeface="Cambria Math" panose="02040503050406030204" pitchFamily="18" charset="0"/>
                      </a:rPr>
                      <m:t>𝜀</m:t>
                    </m:r>
                  </m:oMath>
                </a14:m>
                <a:r>
                  <a:rPr kumimoji="1" lang="zh-TW" altLang="en-US" dirty="0"/>
                  <a:t>是Ｎ的多項次的</a:t>
                </a:r>
                <a:r>
                  <a:rPr kumimoji="1" lang="en-US" altLang="zh-TW" dirty="0"/>
                  <a:t>inverse</a:t>
                </a:r>
                <a:r>
                  <a:rPr kumimoji="1" lang="zh-TW" altLang="en-US" dirty="0"/>
                  <a:t>。</a:t>
                </a:r>
                <a:endParaRPr kumimoji="1" lang="en-US" altLang="zh-TW" dirty="0"/>
              </a:p>
              <a:p>
                <a:r>
                  <a:rPr kumimoji="1" lang="zh-TW" altLang="en-US" dirty="0"/>
                  <a:t>那關於這部分的數學推導，因為時間限制所以會放在最後一夜</a:t>
                </a:r>
                <a:r>
                  <a:rPr kumimoji="1" lang="en-US" altLang="zh-TW" dirty="0"/>
                  <a:t>PPT</a:t>
                </a:r>
              </a:p>
              <a:p>
                <a:endParaRPr kumimoji="1" lang="en-US" altLang="zh-TW" dirty="0"/>
              </a:p>
              <a:p>
                <a:r>
                  <a:rPr kumimoji="1" lang="zh-TW" altLang="en-US" dirty="0"/>
                  <a:t>這裡要提到收斂的數學過程會被</a:t>
                </a:r>
                <a:r>
                  <a:rPr kumimoji="1" lang="en-US" altLang="zh-TW" dirty="0"/>
                  <a:t>post</a:t>
                </a:r>
                <a:r>
                  <a:rPr kumimoji="1" lang="zh-TW" altLang="en-US" dirty="0"/>
                  <a:t>在最後一夜</a:t>
                </a:r>
                <a:r>
                  <a:rPr kumimoji="1" lang="en-US" altLang="zh-TW" dirty="0"/>
                  <a:t>PPT</a:t>
                </a:r>
              </a:p>
              <a:p>
                <a:r>
                  <a:rPr kumimoji="1" lang="zh-TW" altLang="en-US" sz="1200" dirty="0"/>
                  <a:t>數學過程放在</a:t>
                </a:r>
                <a:r>
                  <a:rPr kumimoji="1" lang="en-US" altLang="zh-TW" sz="1200" dirty="0"/>
                  <a:t>PPT</a:t>
                </a:r>
                <a:r>
                  <a:rPr kumimoji="1" lang="zh-TW" altLang="en-US" sz="1200" dirty="0"/>
                  <a:t>最後面</a:t>
                </a:r>
                <a:endParaRPr kumimoji="1" lang="en-US" altLang="zh-TW" sz="1200"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200" i="0">
                    <a:latin typeface="Cambria Math" panose="02040503050406030204" pitchFamily="18" charset="0"/>
                  </a:rPr>
                  <a:t>𝐻</a:t>
                </a:r>
                <a:r>
                  <a:rPr kumimoji="1" lang="zh-TW" altLang="en-US" sz="1200" i="0">
                    <a:latin typeface="Cambria Math" panose="02040503050406030204" pitchFamily="18" charset="0"/>
                  </a:rPr>
                  <a:t> ̂</a:t>
                </a:r>
                <a:r>
                  <a:rPr kumimoji="1" lang="en-US" altLang="zh-TW" sz="1200" i="0">
                    <a:latin typeface="Cambria Math" panose="02040503050406030204" pitchFamily="18" charset="0"/>
                  </a:rPr>
                  <a:t>(𝑡)</a:t>
                </a:r>
                <a:r>
                  <a:rPr kumimoji="1" lang="en-US" altLang="zh-TW" sz="1200" b="0" i="0">
                    <a:latin typeface="Cambria Math" panose="02040503050406030204" pitchFamily="18" charset="0"/>
                  </a:rPr>
                  <a:t>=|〖</a:t>
                </a:r>
                <a:r>
                  <a:rPr kumimoji="1" lang="en-US" altLang="zh-TW" sz="1200" i="0">
                    <a:latin typeface="Cambria Math" panose="02040503050406030204" pitchFamily="18" charset="0"/>
                  </a:rPr>
                  <a:t>⟨</a:t>
                </a:r>
                <a:r>
                  <a:rPr kumimoji="1" lang="en-US" altLang="zh-TW" sz="1200" b="0" i="0">
                    <a:latin typeface="Cambria Math" panose="02040503050406030204" pitchFamily="18" charset="0"/>
                    <a:ea typeface="Cambria Math" panose="02040503050406030204" pitchFamily="18" charset="0"/>
                  </a:rPr>
                  <a:t>𝜓_⊥ </a:t>
                </a:r>
                <a:r>
                  <a:rPr kumimoji="1" lang="en-US" altLang="zh-TW" sz="1200" b="0" i="0">
                    <a:latin typeface="Cambria Math" panose="02040503050406030204" pitchFamily="18" charset="0"/>
                  </a:rPr>
                  <a:t>(𝑡)|</a:t>
                </a:r>
                <a:r>
                  <a:rPr kumimoji="1" lang="en-US" altLang="zh-TW" sz="1200" i="0">
                    <a:latin typeface="Cambria Math" panose="02040503050406030204" pitchFamily="18" charset="0"/>
                    <a:ea typeface="Cambria Math" panose="02040503050406030204" pitchFamily="18" charset="0"/>
                  </a:rPr>
                  <a:t>𝜓_𝜆⟩</a:t>
                </a:r>
                <a:r>
                  <a:rPr kumimoji="1" lang="en-US" altLang="zh-TW" sz="1200" i="0">
                    <a:latin typeface="Cambria Math" panose="02040503050406030204" pitchFamily="18" charset="0"/>
                  </a:rPr>
                  <a:t>|</a:t>
                </a:r>
                <a:r>
                  <a:rPr kumimoji="1" lang="en-US" altLang="zh-TW" sz="1200" b="0" i="0">
                    <a:latin typeface="Cambria Math" panose="02040503050406030204" pitchFamily="18" charset="0"/>
                  </a:rPr>
                  <a:t>〗^2&lt;</a:t>
                </a:r>
                <a:r>
                  <a:rPr kumimoji="1" lang="en-US" altLang="zh-TW" sz="1200" i="0">
                    <a:latin typeface="Cambria Math" panose="02040503050406030204" pitchFamily="18" charset="0"/>
                  </a:rPr>
                  <a:t>𝜀</a:t>
                </a:r>
                <a:r>
                  <a:rPr kumimoji="1" lang="en-US" altLang="zh-TW" sz="1200" dirty="0"/>
                  <a:t>.</a:t>
                </a:r>
                <a:r>
                  <a:rPr kumimoji="1" lang="zh-TW" altLang="en-US" sz="1200" dirty="0"/>
                  <a:t>會成立是因為：</a:t>
                </a:r>
                <a:endParaRPr kumimoji="1"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200" dirty="0"/>
                  <a:t>此處的</a:t>
                </a:r>
                <a:r>
                  <a:rPr kumimoji="1" lang="en-US" altLang="zh-TW" sz="1200" i="0">
                    <a:latin typeface="Cambria Math" panose="02040503050406030204" pitchFamily="18" charset="0"/>
                  </a:rPr>
                  <a:t>𝐻</a:t>
                </a:r>
                <a:r>
                  <a:rPr kumimoji="1" lang="zh-TW" altLang="en-US" sz="1200" i="0">
                    <a:latin typeface="Cambria Math" panose="02040503050406030204" pitchFamily="18" charset="0"/>
                  </a:rPr>
                  <a:t> ̂</a:t>
                </a:r>
                <a:r>
                  <a:rPr kumimoji="1" lang="en-US" altLang="zh-TW" sz="1200" i="0">
                    <a:latin typeface="Cambria Math" panose="02040503050406030204" pitchFamily="18" charset="0"/>
                  </a:rPr>
                  <a:t>(𝑡)</a:t>
                </a:r>
                <a:r>
                  <a:rPr kumimoji="1" lang="zh-TW" altLang="en-US" sz="1200" i="0">
                    <a:latin typeface="Cambria Math" panose="02040503050406030204" pitchFamily="18" charset="0"/>
                  </a:rPr>
                  <a:t>為</a:t>
                </a:r>
                <a:r>
                  <a:rPr kumimoji="1" lang="en-US" altLang="zh-TW" sz="1200" b="0" i="0">
                    <a:latin typeface="Cambria Math" panose="02040503050406030204" pitchFamily="18" charset="0"/>
                  </a:rPr>
                  <a:t>𝑔𝑟𝑜𝑛𝑑 </a:t>
                </a:r>
                <a:r>
                  <a:rPr kumimoji="1" lang="en-US" altLang="zh-TW" sz="1200" b="0" dirty="0"/>
                  <a:t>state </a:t>
                </a:r>
                <a:r>
                  <a:rPr kumimoji="1" lang="zh-TW" altLang="en-US" sz="1200" b="0" dirty="0"/>
                  <a:t>的能量，而</a:t>
                </a:r>
                <a:r>
                  <a:rPr kumimoji="1" lang="en-US" altLang="zh-TW" sz="1200" i="0">
                    <a:latin typeface="Cambria Math" panose="02040503050406030204" pitchFamily="18" charset="0"/>
                  </a:rPr>
                  <a:t>𝜀</a:t>
                </a:r>
                <a:r>
                  <a:rPr kumimoji="1" lang="en-US" altLang="zh-TW" sz="1200" b="0" dirty="0"/>
                  <a:t> </a:t>
                </a:r>
                <a:r>
                  <a:rPr kumimoji="1" lang="zh-TW" altLang="en-US" sz="1200" b="0" dirty="0"/>
                  <a:t>為</a:t>
                </a:r>
                <a:r>
                  <a:rPr kumimoji="1" lang="en-US" altLang="zh-TW" sz="1200" b="0" dirty="0"/>
                  <a:t>HD-</a:t>
                </a:r>
                <a:r>
                  <a:rPr kumimoji="1" lang="en-US" altLang="zh-TW" sz="1200" b="0" dirty="0" err="1"/>
                  <a:t>H_ground</a:t>
                </a:r>
                <a:r>
                  <a:rPr kumimoji="1" lang="zh-TW" altLang="en-US" sz="1200" b="0" dirty="0"/>
                  <a:t>，又</a:t>
                </a:r>
                <a:r>
                  <a:rPr kumimoji="1" lang="en-US" altLang="zh-TW" sz="1200" b="0" dirty="0"/>
                  <a:t>HD</a:t>
                </a:r>
                <a:r>
                  <a:rPr kumimoji="1" lang="zh-TW" altLang="en-US" sz="1200" b="0" baseline="0" dirty="0"/>
                  <a:t> </a:t>
                </a:r>
                <a:r>
                  <a:rPr kumimoji="1" lang="en-US" altLang="zh-TW" sz="1200" b="0" baseline="0" dirty="0"/>
                  <a:t>&gt;&gt; </a:t>
                </a:r>
                <a:r>
                  <a:rPr kumimoji="1" lang="en-US" altLang="zh-TW" sz="1200" b="0" dirty="0" err="1"/>
                  <a:t>H_ground</a:t>
                </a:r>
                <a:endParaRPr kumimoji="1" lang="en-US" altLang="zh-TW"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200" b="0" dirty="0"/>
                  <a:t>故上式成立。</a:t>
                </a:r>
                <a:endParaRPr kumimoji="1" lang="en-US" altLang="zh-TW"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200" b="0" dirty="0"/>
                  <a:t>此外一個相當重要的事情是什麼東西會影響</a:t>
                </a:r>
                <a:r>
                  <a:rPr kumimoji="1" lang="en-US" altLang="zh-TW" sz="1200" b="0" dirty="0"/>
                  <a:t>excited state</a:t>
                </a:r>
                <a:r>
                  <a:rPr kumimoji="1" lang="zh-TW" altLang="en-US" sz="1200" b="0" dirty="0"/>
                  <a:t>是利用磁場，因此在後面的幾個實驗中我們可以看到</a:t>
                </a:r>
                <a:r>
                  <a:rPr kumimoji="1" lang="en-US" altLang="zh-TW" sz="1200" b="0" dirty="0"/>
                  <a:t>HD</a:t>
                </a:r>
                <a:r>
                  <a:rPr kumimoji="1" lang="zh-TW" altLang="en-US" sz="1200" b="0" dirty="0"/>
                  <a:t>的形式都會與磁場有關</a:t>
                </a:r>
                <a:endParaRPr kumimoji="1" lang="en-US" altLang="zh-TW" sz="1200" b="0" dirty="0"/>
              </a:p>
              <a:p>
                <a:r>
                  <a:rPr kumimoji="1" lang="zh-TW" altLang="en-US" dirty="0"/>
                  <a:t>那</a:t>
                </a:r>
                <a:r>
                  <a:rPr kumimoji="1" lang="en-US" altLang="zh-TW" dirty="0"/>
                  <a:t>po</a:t>
                </a:r>
                <a:r>
                  <a:rPr kumimoji="1" lang="zh-TW" altLang="en-US" dirty="0"/>
                  <a:t>出這條柿子的意義是，我們可以知道</a:t>
                </a:r>
                <a:r>
                  <a:rPr kumimoji="1" lang="en-US" altLang="zh-TW" dirty="0" err="1"/>
                  <a:t>Nstep</a:t>
                </a:r>
                <a:r>
                  <a:rPr kumimoji="1" lang="zh-TW" altLang="en-US" dirty="0"/>
                  <a:t>是多項式收斂的，其中</a:t>
                </a:r>
                <a:r>
                  <a:rPr kumimoji="1" lang="en-US" altLang="zh-TW" sz="1200" i="0">
                    <a:latin typeface="Cambria Math" panose="02040503050406030204" pitchFamily="18" charset="0"/>
                  </a:rPr>
                  <a:t>𝜀</a:t>
                </a:r>
                <a:r>
                  <a:rPr kumimoji="1" lang="zh-TW" altLang="en-US" dirty="0"/>
                  <a:t>是Ｎ的多項次的</a:t>
                </a:r>
                <a:r>
                  <a:rPr kumimoji="1" lang="en-US" altLang="zh-TW" dirty="0"/>
                  <a:t>inverse</a:t>
                </a:r>
                <a:r>
                  <a:rPr kumimoji="1" lang="zh-TW" altLang="en-US" dirty="0"/>
                  <a:t>。</a:t>
                </a:r>
                <a:endParaRPr kumimoji="1" lang="en-US" altLang="zh-TW" dirty="0"/>
              </a:p>
              <a:p>
                <a:r>
                  <a:rPr kumimoji="1" lang="zh-TW" altLang="en-US" dirty="0"/>
                  <a:t>那關於這部分的數學推導，因為時間限制所以會放在最後一夜</a:t>
                </a:r>
                <a:r>
                  <a:rPr kumimoji="1" lang="en-US" altLang="zh-TW" dirty="0"/>
                  <a:t>PPT</a:t>
                </a:r>
              </a:p>
              <a:p>
                <a:endParaRPr kumimoji="1" lang="en-US" altLang="zh-TW" dirty="0"/>
              </a:p>
              <a:p>
                <a:r>
                  <a:rPr kumimoji="1" lang="zh-TW" altLang="en-US" dirty="0"/>
                  <a:t>這裡要提到收斂的數學過程會被</a:t>
                </a:r>
                <a:r>
                  <a:rPr kumimoji="1" lang="en-US" altLang="zh-TW" dirty="0"/>
                  <a:t>post</a:t>
                </a:r>
                <a:r>
                  <a:rPr kumimoji="1" lang="zh-TW" altLang="en-US" dirty="0"/>
                  <a:t>在最後一夜</a:t>
                </a:r>
                <a:r>
                  <a:rPr kumimoji="1" lang="en-US" altLang="zh-TW" dirty="0"/>
                  <a:t>PPT</a:t>
                </a:r>
              </a:p>
              <a:p>
                <a:r>
                  <a:rPr kumimoji="1" lang="zh-TW" altLang="en-US" sz="1200" dirty="0"/>
                  <a:t>數學過程放在</a:t>
                </a:r>
                <a:r>
                  <a:rPr kumimoji="1" lang="en-US" altLang="zh-TW" sz="1200" dirty="0"/>
                  <a:t>PPT</a:t>
                </a:r>
                <a:r>
                  <a:rPr kumimoji="1" lang="zh-TW" altLang="en-US" sz="1200" dirty="0"/>
                  <a:t>最後面</a:t>
                </a:r>
                <a:endParaRPr kumimoji="1" lang="en-US" altLang="zh-TW" sz="1200" dirty="0"/>
              </a:p>
            </p:txBody>
          </p:sp>
        </mc:Fallback>
      </mc:AlternateContent>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9</a:t>
            </a:fld>
            <a:endParaRPr kumimoji="1" lang="zh-TW" altLang="en-US"/>
          </a:p>
        </p:txBody>
      </p:sp>
    </p:spTree>
    <p:extLst>
      <p:ext uri="{BB962C8B-B14F-4D97-AF65-F5344CB8AC3E}">
        <p14:creationId xmlns:p14="http://schemas.microsoft.com/office/powerpoint/2010/main" val="2249552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sz="1200" dirty="0"/>
              <a:t>Take an Graphic example to understand</a:t>
            </a:r>
            <a:endParaRPr kumimoji="1" lang="en-US" altLang="zh-TW" dirty="0"/>
          </a:p>
          <a:p>
            <a:r>
              <a:rPr kumimoji="1" lang="zh-TW" altLang="en-US" dirty="0"/>
              <a:t>但我們在看這一步驟的時候會發現，</a:t>
            </a:r>
            <a:r>
              <a:rPr kumimoji="1" lang="en-US" altLang="zh-TW" dirty="0"/>
              <a:t>2~3</a:t>
            </a:r>
            <a:r>
              <a:rPr kumimoji="1" lang="zh-TW" altLang="en-US" dirty="0"/>
              <a:t>步驟當然是越多步驟越好，因此我們需要找出最少需要幾步可以達到</a:t>
            </a:r>
            <a:r>
              <a:rPr kumimoji="1" lang="en-US" altLang="zh-TW" dirty="0"/>
              <a:t>ground state</a:t>
            </a:r>
            <a:r>
              <a:rPr kumimoji="1" lang="zh-TW" altLang="en-US" dirty="0"/>
              <a:t>收斂</a:t>
            </a:r>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10</a:t>
            </a:fld>
            <a:endParaRPr kumimoji="1" lang="zh-TW" altLang="en-US"/>
          </a:p>
        </p:txBody>
      </p:sp>
    </p:spTree>
    <p:extLst>
      <p:ext uri="{BB962C8B-B14F-4D97-AF65-F5344CB8AC3E}">
        <p14:creationId xmlns:p14="http://schemas.microsoft.com/office/powerpoint/2010/main" val="3956806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第一個：</a:t>
            </a:r>
            <a:r>
              <a:rPr kumimoji="1" lang="en-US" altLang="zh-TW" dirty="0"/>
              <a:t>chain</a:t>
            </a:r>
            <a:r>
              <a:rPr kumimoji="1" lang="zh-TW" altLang="en-US" dirty="0"/>
              <a:t>，只和下一個</a:t>
            </a:r>
            <a:r>
              <a:rPr kumimoji="1" lang="en-US" altLang="zh-TW" dirty="0"/>
              <a:t>spin</a:t>
            </a:r>
            <a:r>
              <a:rPr kumimoji="1" lang="zh-TW" altLang="en-US" dirty="0"/>
              <a:t>相連</a:t>
            </a:r>
            <a:endParaRPr kumimoji="1" lang="en-US" altLang="zh-TW" dirty="0"/>
          </a:p>
          <a:p>
            <a:r>
              <a:rPr kumimoji="1" lang="zh-TW" altLang="en-US" dirty="0"/>
              <a:t>第二個：模擬分子的簡單立方</a:t>
            </a:r>
            <a:r>
              <a:rPr kumimoji="1" lang="en-US" altLang="zh-TW" dirty="0"/>
              <a:t>model</a:t>
            </a:r>
            <a:r>
              <a:rPr kumimoji="1" lang="zh-TW" altLang="en-US" dirty="0"/>
              <a:t>，每個</a:t>
            </a:r>
            <a:r>
              <a:rPr kumimoji="1" lang="en-US" altLang="zh-TW" dirty="0"/>
              <a:t>spin</a:t>
            </a:r>
            <a:r>
              <a:rPr kumimoji="1" lang="zh-TW" altLang="en-US" dirty="0"/>
              <a:t>會和相近的</a:t>
            </a:r>
            <a:r>
              <a:rPr kumimoji="1" lang="en-US" altLang="zh-TW" dirty="0"/>
              <a:t>spins</a:t>
            </a:r>
            <a:r>
              <a:rPr kumimoji="1" lang="zh-TW" altLang="en-US" dirty="0"/>
              <a:t>相連</a:t>
            </a:r>
            <a:endParaRPr kumimoji="1" lang="en-US" altLang="zh-TW" dirty="0"/>
          </a:p>
          <a:p>
            <a:r>
              <a:rPr kumimoji="1" lang="zh-TW" altLang="en-US" dirty="0"/>
              <a:t>第三個：</a:t>
            </a:r>
            <a:r>
              <a:rPr kumimoji="1" lang="en-US" altLang="zh-TW" dirty="0"/>
              <a:t>fully connected</a:t>
            </a:r>
            <a:r>
              <a:rPr kumimoji="1" lang="zh-TW" altLang="en-US" dirty="0"/>
              <a:t>，全連結，所有人都相連</a:t>
            </a:r>
            <a:endParaRPr kumimoji="1" lang="en-US" altLang="zh-TW" dirty="0"/>
          </a:p>
          <a:p>
            <a:endParaRPr kumimoji="1" lang="en-US" altLang="zh-TW" dirty="0"/>
          </a:p>
          <a:p>
            <a:r>
              <a:rPr kumimoji="1" lang="zh-TW" altLang="en-US" dirty="0"/>
              <a:t>我們可以看到實驗排序就是連結度的上升，那為什麼連結度越高會難做的原因是因為限制會越多，牽一髮而動全身，導致</a:t>
            </a:r>
            <a:r>
              <a:rPr kumimoji="1" lang="en-US" altLang="zh-TW" dirty="0"/>
              <a:t>spin flipping</a:t>
            </a:r>
            <a:r>
              <a:rPr kumimoji="1" lang="zh-TW" altLang="en-US" dirty="0"/>
              <a:t>越難，也就讓能量下降回到</a:t>
            </a:r>
            <a:r>
              <a:rPr kumimoji="1" lang="en-US" altLang="zh-TW" dirty="0"/>
              <a:t>Ground state</a:t>
            </a:r>
            <a:r>
              <a:rPr kumimoji="1" lang="zh-TW" altLang="en-US" dirty="0"/>
              <a:t>變成很難的事情。</a:t>
            </a:r>
            <a:endParaRPr kumimoji="1" lang="en-US" altLang="zh-TW" dirty="0"/>
          </a:p>
          <a:p>
            <a:r>
              <a:rPr kumimoji="1" lang="zh-TW" altLang="en-US" dirty="0"/>
              <a:t>另外在</a:t>
            </a:r>
            <a:r>
              <a:rPr kumimoji="1" lang="en-US" altLang="zh-TW" dirty="0"/>
              <a:t>computational space</a:t>
            </a:r>
            <a:r>
              <a:rPr kumimoji="1" lang="zh-TW" altLang="en-US" dirty="0"/>
              <a:t>的難題是平行度很低。</a:t>
            </a:r>
            <a:endParaRPr kumimoji="1" lang="en-US" altLang="zh-TW" dirty="0"/>
          </a:p>
          <a:p>
            <a:r>
              <a:rPr kumimoji="1" lang="zh-TW" altLang="en-US" dirty="0"/>
              <a:t>總共有三個實驗，是根據連結度 </a:t>
            </a:r>
            <a:r>
              <a:rPr kumimoji="1" lang="en-US" altLang="zh-TW" dirty="0"/>
              <a:t>(</a:t>
            </a:r>
            <a:r>
              <a:rPr kumimoji="1" lang="zh-TW" altLang="en-US" dirty="0"/>
              <a:t>問題難度</a:t>
            </a:r>
            <a:r>
              <a:rPr kumimoji="1" lang="en-US" altLang="zh-TW" dirty="0"/>
              <a:t>)</a:t>
            </a:r>
            <a:r>
              <a:rPr kumimoji="1" lang="zh-TW" altLang="en-US" dirty="0"/>
              <a:t> 節節攀升，首先會是</a:t>
            </a:r>
            <a:r>
              <a:rPr kumimoji="1" lang="en-US" altLang="zh-TW" dirty="0"/>
              <a:t>chain,</a:t>
            </a:r>
            <a:r>
              <a:rPr kumimoji="1" lang="zh-TW" altLang="en-US" dirty="0"/>
              <a:t>一直到全連結，全連結的問題最難是因為你要考慮的東西越多，要不要翻會更不容易，且一般來說在做全連結的時候，平行度會很低，因此全連結在量子模擬上要做到非常快是很困難的問題。</a:t>
            </a:r>
            <a:endParaRPr kumimoji="1" lang="en-US" altLang="zh-TW" dirty="0"/>
          </a:p>
          <a:p>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11</a:t>
            </a:fld>
            <a:endParaRPr kumimoji="1" lang="zh-TW" altLang="en-US"/>
          </a:p>
        </p:txBody>
      </p:sp>
    </p:spTree>
    <p:extLst>
      <p:ext uri="{BB962C8B-B14F-4D97-AF65-F5344CB8AC3E}">
        <p14:creationId xmlns:p14="http://schemas.microsoft.com/office/powerpoint/2010/main" val="283798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2600" dirty="0"/>
                  <a:t>Experimental conditions</a:t>
                </a:r>
              </a:p>
              <a:p>
                <a:pPr lvl="1"/>
                <a:r>
                  <a:rPr lang="en-US" altLang="zh-TW" sz="2600" dirty="0"/>
                  <a:t>System size N </a:t>
                </a:r>
                <a:r>
                  <a:rPr lang="zh-TW" altLang="en-US" sz="2600" dirty="0"/>
                  <a:t>其實就是</a:t>
                </a:r>
                <a:r>
                  <a:rPr lang="en-US" altLang="zh-TW" sz="2600" dirty="0"/>
                  <a:t>#spins = 32, 64, 128</a:t>
                </a:r>
              </a:p>
              <a:p>
                <a:pPr lvl="1"/>
                <a14:m>
                  <m:oMath xmlns:m="http://schemas.openxmlformats.org/officeDocument/2006/math">
                    <m:sSub>
                      <m:sSubPr>
                        <m:ctrlPr>
                          <a:rPr lang="en-US" altLang="zh-TW" sz="2600" i="1" smtClean="0">
                            <a:latin typeface="Cambria Math" panose="02040503050406030204" pitchFamily="18" charset="0"/>
                          </a:rPr>
                        </m:ctrlPr>
                      </m:sSubPr>
                      <m:e>
                        <m:r>
                          <a:rPr lang="en-US" altLang="zh-TW" sz="2600" b="0" i="1" smtClean="0">
                            <a:latin typeface="Cambria Math" panose="02040503050406030204" pitchFamily="18" charset="0"/>
                          </a:rPr>
                          <m:t>𝑁</m:t>
                        </m:r>
                      </m:e>
                      <m:sub>
                        <m:r>
                          <a:rPr lang="en-US" altLang="zh-TW" sz="2600" b="0" i="1" smtClean="0">
                            <a:latin typeface="Cambria Math" panose="02040503050406030204" pitchFamily="18" charset="0"/>
                          </a:rPr>
                          <m:t>𝑇𝑟𝑎𝑖𝑛</m:t>
                        </m:r>
                      </m:sub>
                    </m:sSub>
                  </m:oMath>
                </a14:m>
                <a:r>
                  <a:rPr lang="en-US" altLang="zh-TW" sz="2600" dirty="0"/>
                  <a:t> = 5 </a:t>
                </a:r>
                <a:r>
                  <a:rPr lang="zh-TW" altLang="en-US" sz="2600" dirty="0"/>
                  <a:t>會設定為五次是因為他們發現五次就足夠收斂了</a:t>
                </a:r>
                <a:endParaRPr lang="en-US" altLang="zh-TW" sz="2600" dirty="0"/>
              </a:p>
              <a:p>
                <a:pPr lvl="1"/>
                <a14:m>
                  <m:oMath xmlns:m="http://schemas.openxmlformats.org/officeDocument/2006/math">
                    <m:sSub>
                      <m:sSubPr>
                        <m:ctrlPr>
                          <a:rPr lang="en-US" altLang="zh-TW" sz="2600" i="1" smtClean="0">
                            <a:latin typeface="Cambria Math" panose="02040503050406030204" pitchFamily="18" charset="0"/>
                          </a:rPr>
                        </m:ctrlPr>
                      </m:sSubPr>
                      <m:e>
                        <m:r>
                          <a:rPr lang="en-US" altLang="zh-TW" sz="2600" b="0" i="1" smtClean="0">
                            <a:latin typeface="Cambria Math" panose="02040503050406030204" pitchFamily="18" charset="0"/>
                          </a:rPr>
                          <m:t>𝐽</m:t>
                        </m:r>
                      </m:e>
                      <m:sub>
                        <m:r>
                          <a:rPr lang="en-US" altLang="zh-TW" sz="2600" b="0" i="1" smtClean="0">
                            <a:latin typeface="Cambria Math" panose="02040503050406030204" pitchFamily="18" charset="0"/>
                          </a:rPr>
                          <m:t>𝑖</m:t>
                        </m:r>
                        <m:r>
                          <a:rPr lang="en-US" altLang="zh-TW" sz="2600" b="0" i="1" smtClean="0">
                            <a:latin typeface="Cambria Math" panose="02040503050406030204" pitchFamily="18" charset="0"/>
                          </a:rPr>
                          <m:t>,</m:t>
                        </m:r>
                        <m:r>
                          <a:rPr lang="en-US" altLang="zh-TW" sz="2600" b="0" i="1" smtClean="0">
                            <a:latin typeface="Cambria Math" panose="02040503050406030204" pitchFamily="18" charset="0"/>
                          </a:rPr>
                          <m:t>𝑖</m:t>
                        </m:r>
                        <m:r>
                          <a:rPr lang="en-US" altLang="zh-TW" sz="2600" b="0" i="1" smtClean="0">
                            <a:latin typeface="Cambria Math" panose="02040503050406030204" pitchFamily="18" charset="0"/>
                          </a:rPr>
                          <m:t>+1</m:t>
                        </m:r>
                      </m:sub>
                    </m:sSub>
                  </m:oMath>
                </a14:m>
                <a:r>
                  <a:rPr lang="en-US" altLang="zh-TW" sz="2600" dirty="0"/>
                  <a:t>: random generated</a:t>
                </a:r>
                <a:r>
                  <a:rPr lang="zh-TW" altLang="en-US" sz="2600" dirty="0"/>
                  <a:t> 連結的權重是</a:t>
                </a:r>
                <a:r>
                  <a:rPr lang="en-US" altLang="zh-TW" sz="2600" dirty="0"/>
                  <a:t>random generated</a:t>
                </a:r>
              </a:p>
              <a:p>
                <a:endParaRPr kumimoji="1" lang="zh-TW" altLang="en-US" dirty="0"/>
              </a:p>
            </p:txBody>
          </p:sp>
        </mc:Choice>
        <mc:Fallback xmlns="">
          <p:sp>
            <p:nvSpPr>
              <p:cNvPr id="3" name="備忘稿版面配置區 2"/>
              <p:cNvSpPr>
                <a:spLocks noGrp="1"/>
              </p:cNvSpPr>
              <p:nvPr>
                <p:ph type="body" idx="1"/>
              </p:nvPr>
            </p:nvSpPr>
            <p:spPr/>
            <p:txBody>
              <a:bodyPr/>
              <a:lstStyle/>
              <a:p>
                <a:r>
                  <a:rPr lang="en-US" altLang="zh-TW" sz="2600" dirty="0"/>
                  <a:t>Experimental conditions</a:t>
                </a:r>
              </a:p>
              <a:p>
                <a:pPr lvl="1"/>
                <a:r>
                  <a:rPr lang="en-US" altLang="zh-TW" sz="2600" dirty="0"/>
                  <a:t>System size N </a:t>
                </a:r>
                <a:r>
                  <a:rPr lang="zh-TW" altLang="en-US" sz="2600" dirty="0"/>
                  <a:t>其實就是</a:t>
                </a:r>
                <a:r>
                  <a:rPr lang="en-US" altLang="zh-TW" sz="2600" dirty="0"/>
                  <a:t>#spins = 32, 64, 128</a:t>
                </a:r>
              </a:p>
              <a:p>
                <a:pPr lvl="1"/>
                <a:r>
                  <a:rPr lang="en-US" altLang="zh-TW" sz="2600" b="0" i="0">
                    <a:latin typeface="Cambria Math" panose="02040503050406030204" pitchFamily="18" charset="0"/>
                  </a:rPr>
                  <a:t>𝑁_𝑇𝑟𝑎𝑖𝑛</a:t>
                </a:r>
                <a:r>
                  <a:rPr lang="en-US" altLang="zh-TW" sz="2600" dirty="0"/>
                  <a:t> = 5 </a:t>
                </a:r>
                <a:r>
                  <a:rPr lang="zh-TW" altLang="en-US" sz="2600" dirty="0"/>
                  <a:t>會設定為五次是因為他們發現五次就足夠收斂了</a:t>
                </a:r>
                <a:endParaRPr lang="en-US" altLang="zh-TW" sz="2600" dirty="0"/>
              </a:p>
              <a:p>
                <a:pPr lvl="1"/>
                <a:r>
                  <a:rPr lang="en-US" altLang="zh-TW" sz="2600" b="0" i="0">
                    <a:latin typeface="Cambria Math" panose="02040503050406030204" pitchFamily="18" charset="0"/>
                  </a:rPr>
                  <a:t>𝐽_(𝑖,𝑖+1)</a:t>
                </a:r>
                <a:r>
                  <a:rPr lang="en-US" altLang="zh-TW" sz="2600" dirty="0"/>
                  <a:t>: random generated</a:t>
                </a:r>
                <a:r>
                  <a:rPr lang="zh-TW" altLang="en-US" sz="2600" dirty="0"/>
                  <a:t> 連結的權重是</a:t>
                </a:r>
                <a:r>
                  <a:rPr lang="en-US" altLang="zh-TW" sz="2600" dirty="0"/>
                  <a:t>random generated</a:t>
                </a:r>
              </a:p>
              <a:p>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B013380D-B3ED-AC41-A3F3-85B4410487A5}" type="slidenum">
              <a:rPr kumimoji="1" lang="zh-TW" altLang="en-US" smtClean="0"/>
              <a:t>12</a:t>
            </a:fld>
            <a:endParaRPr kumimoji="1" lang="zh-TW" altLang="en-US"/>
          </a:p>
        </p:txBody>
      </p:sp>
    </p:spTree>
    <p:extLst>
      <p:ext uri="{BB962C8B-B14F-4D97-AF65-F5344CB8AC3E}">
        <p14:creationId xmlns:p14="http://schemas.microsoft.com/office/powerpoint/2010/main" val="169790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CD1C111C-004D-3E4C-A40E-E9CEEEC1FAF5}" type="datetime1">
              <a:rPr kumimoji="1" lang="zh-TW" altLang="en-US" smtClean="0"/>
              <a:t>2021/6/6</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FDD2A-A019-DD4E-B4DC-C75AF499AB19}" type="slidenum">
              <a:rPr kumimoji="1" lang="zh-TW" altLang="en-US" smtClean="0"/>
              <a:t>‹#›</a:t>
            </a:fld>
            <a:endParaRPr kumimoji="1" lang="zh-TW" altLang="en-US"/>
          </a:p>
        </p:txBody>
      </p:sp>
    </p:spTree>
    <p:extLst>
      <p:ext uri="{BB962C8B-B14F-4D97-AF65-F5344CB8AC3E}">
        <p14:creationId xmlns:p14="http://schemas.microsoft.com/office/powerpoint/2010/main" val="3109474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A7FCBB5-ADF6-D146-9A4E-FD177F453743}" type="datetime1">
              <a:rPr kumimoji="1" lang="zh-TW" altLang="en-US" smtClean="0"/>
              <a:t>2021/6/6</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FDD2A-A019-DD4E-B4DC-C75AF499AB19}" type="slidenum">
              <a:rPr kumimoji="1" lang="zh-TW" altLang="en-US" smtClean="0"/>
              <a:t>‹#›</a:t>
            </a:fld>
            <a:endParaRPr kumimoji="1" lang="zh-TW" altLang="en-US"/>
          </a:p>
        </p:txBody>
      </p:sp>
    </p:spTree>
    <p:extLst>
      <p:ext uri="{BB962C8B-B14F-4D97-AF65-F5344CB8AC3E}">
        <p14:creationId xmlns:p14="http://schemas.microsoft.com/office/powerpoint/2010/main" val="412887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15AA3F6-2486-864B-AF95-EB4BD00B5318}" type="datetime1">
              <a:rPr kumimoji="1" lang="zh-TW" altLang="en-US" smtClean="0"/>
              <a:t>2021/6/6</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FDD2A-A019-DD4E-B4DC-C75AF499AB19}" type="slidenum">
              <a:rPr kumimoji="1" lang="zh-TW" altLang="en-US" smtClean="0"/>
              <a:t>‹#›</a:t>
            </a:fld>
            <a:endParaRPr kumimoji="1" lang="zh-TW" altLang="en-US"/>
          </a:p>
        </p:txBody>
      </p:sp>
    </p:spTree>
    <p:extLst>
      <p:ext uri="{BB962C8B-B14F-4D97-AF65-F5344CB8AC3E}">
        <p14:creationId xmlns:p14="http://schemas.microsoft.com/office/powerpoint/2010/main" val="599874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944216" y="330836"/>
            <a:ext cx="7571133" cy="608909"/>
          </a:xfrm>
        </p:spPr>
        <p:txBody>
          <a:bodyPr>
            <a:normAutofit/>
          </a:bodyPr>
          <a:lstStyle>
            <a:lvl1pPr>
              <a:defRPr sz="3600" b="1">
                <a:latin typeface="Times New Roman" panose="02020603050405020304" pitchFamily="18" charset="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628650" y="1043610"/>
            <a:ext cx="7886700" cy="5053841"/>
          </a:xfrm>
        </p:spPr>
        <p:txBody>
          <a:bodyPr>
            <a:normAutofit/>
          </a:bodyPr>
          <a:lstStyle>
            <a:lvl1pPr>
              <a:lnSpc>
                <a:spcPct val="100000"/>
              </a:lnSpc>
              <a:defRPr sz="2800">
                <a:latin typeface="Mongolian Baiti" panose="03000500000000000000" pitchFamily="66" charset="0"/>
                <a:cs typeface="Mongolian Baiti" panose="03000500000000000000" pitchFamily="66" charset="0"/>
              </a:defRPr>
            </a:lvl1pPr>
            <a:lvl2pPr>
              <a:lnSpc>
                <a:spcPct val="100000"/>
              </a:lnSpc>
              <a:defRPr sz="2800">
                <a:latin typeface="Mongolian Baiti" panose="03000500000000000000" pitchFamily="66" charset="0"/>
                <a:cs typeface="Mongolian Baiti" panose="03000500000000000000" pitchFamily="66" charset="0"/>
              </a:defRPr>
            </a:lvl2pPr>
            <a:lvl3pPr>
              <a:lnSpc>
                <a:spcPct val="100000"/>
              </a:lnSpc>
              <a:defRPr sz="2800">
                <a:latin typeface="Mongolian Baiti" panose="03000500000000000000" pitchFamily="66" charset="0"/>
                <a:cs typeface="Mongolian Baiti" panose="03000500000000000000" pitchFamily="66" charset="0"/>
              </a:defRPr>
            </a:lvl3pPr>
            <a:lvl4pPr>
              <a:lnSpc>
                <a:spcPct val="100000"/>
              </a:lnSpc>
              <a:defRPr sz="2800">
                <a:latin typeface="Mongolian Baiti" panose="03000500000000000000" pitchFamily="66" charset="0"/>
                <a:cs typeface="Mongolian Baiti" panose="03000500000000000000" pitchFamily="66" charset="0"/>
              </a:defRPr>
            </a:lvl4pPr>
            <a:lvl5pPr>
              <a:lnSpc>
                <a:spcPct val="100000"/>
              </a:lnSpc>
              <a:defRPr sz="2800">
                <a:latin typeface="Mongolian Baiti" panose="03000500000000000000" pitchFamily="66" charset="0"/>
                <a:cs typeface="Mongolian Baiti" panose="03000500000000000000" pitchFamily="66"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4B15B169-D545-3140-8652-5031D2A870FF}" type="datetime1">
              <a:rPr kumimoji="1" lang="zh-TW" altLang="en-US" smtClean="0"/>
              <a:t>2021/6/6</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7" name="圓角矩形 6">
            <a:extLst>
              <a:ext uri="{FF2B5EF4-FFF2-40B4-BE49-F238E27FC236}">
                <a16:creationId xmlns:a16="http://schemas.microsoft.com/office/drawing/2014/main" id="{99A2DB5A-F5CF-A64C-9732-87B7AB5E7420}"/>
              </a:ext>
            </a:extLst>
          </p:cNvPr>
          <p:cNvSpPr/>
          <p:nvPr userDrawn="1"/>
        </p:nvSpPr>
        <p:spPr>
          <a:xfrm>
            <a:off x="219704" y="299869"/>
            <a:ext cx="654939" cy="62318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 name="直線接點 7">
            <a:extLst>
              <a:ext uri="{FF2B5EF4-FFF2-40B4-BE49-F238E27FC236}">
                <a16:creationId xmlns:a16="http://schemas.microsoft.com/office/drawing/2014/main" id="{F74A5A20-6CBA-7E40-A582-70A3711161A4}"/>
              </a:ext>
            </a:extLst>
          </p:cNvPr>
          <p:cNvCxnSpPr>
            <a:cxnSpLocks/>
          </p:cNvCxnSpPr>
          <p:nvPr userDrawn="1"/>
        </p:nvCxnSpPr>
        <p:spPr>
          <a:xfrm flipH="1">
            <a:off x="1041543" y="873837"/>
            <a:ext cx="796273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a:xfrm>
            <a:off x="219703" y="295551"/>
            <a:ext cx="654940" cy="623189"/>
          </a:xfrm>
        </p:spPr>
        <p:txBody>
          <a:bodyPr/>
          <a:lstStyle>
            <a:lvl1pPr algn="ctr">
              <a:defRPr sz="2800" b="1">
                <a:solidFill>
                  <a:schemeClr val="bg1"/>
                </a:solidFill>
                <a:latin typeface="Times New Roman" panose="02020603050405020304" pitchFamily="18" charset="0"/>
                <a:cs typeface="Times New Roman" panose="02020603050405020304" pitchFamily="18" charset="0"/>
              </a:defRPr>
            </a:lvl1pPr>
          </a:lstStyle>
          <a:p>
            <a:fld id="{837FDD2A-A019-DD4E-B4DC-C75AF499AB19}" type="slidenum">
              <a:rPr kumimoji="1" lang="zh-TW" altLang="en-US" smtClean="0"/>
              <a:pPr/>
              <a:t>‹#›</a:t>
            </a:fld>
            <a:endParaRPr kumimoji="1" lang="zh-TW" altLang="en-US" dirty="0"/>
          </a:p>
        </p:txBody>
      </p:sp>
      <p:sp>
        <p:nvSpPr>
          <p:cNvPr id="9" name="矩形 8">
            <a:extLst>
              <a:ext uri="{FF2B5EF4-FFF2-40B4-BE49-F238E27FC236}">
                <a16:creationId xmlns:a16="http://schemas.microsoft.com/office/drawing/2014/main" id="{BE4B5D61-12EE-8841-9BD1-95A35C3ACF48}"/>
              </a:ext>
            </a:extLst>
          </p:cNvPr>
          <p:cNvSpPr/>
          <p:nvPr userDrawn="1"/>
        </p:nvSpPr>
        <p:spPr>
          <a:xfrm>
            <a:off x="-119270" y="6447267"/>
            <a:ext cx="9382540" cy="466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dirty="0">
                <a:solidFill>
                  <a:schemeClr val="bg1">
                    <a:lumMod val="65000"/>
                  </a:schemeClr>
                </a:solidFill>
                <a:latin typeface="Kaiti TC" panose="02010600040101010101" pitchFamily="2" charset="-120"/>
                <a:ea typeface="Kaiti TC" panose="02010600040101010101" pitchFamily="2" charset="-120"/>
                <a:cs typeface="Times New Roman" panose="02020603050405020304" pitchFamily="18" charset="0"/>
              </a:rPr>
              <a:t>                                                                                                                                                        </a:t>
            </a:r>
            <a:r>
              <a:rPr kumimoji="1" lang="zh-TW" altLang="en-US" sz="1600" dirty="0">
                <a:solidFill>
                  <a:schemeClr val="bg1">
                    <a:lumMod val="65000"/>
                  </a:schemeClr>
                </a:solidFill>
                <a:latin typeface="Kaiti TC" panose="02010600040101010101" pitchFamily="2" charset="-120"/>
                <a:ea typeface="Kaiti TC" panose="02010600040101010101" pitchFamily="2" charset="-120"/>
                <a:cs typeface="Times New Roman" panose="02020603050405020304" pitchFamily="18" charset="0"/>
              </a:rPr>
              <a:t>               </a:t>
            </a:r>
            <a:r>
              <a:rPr kumimoji="1" lang="en-US" altLang="zh-TW" sz="1600" dirty="0">
                <a:solidFill>
                  <a:schemeClr val="bg1">
                    <a:lumMod val="65000"/>
                  </a:schemeClr>
                </a:solidFill>
                <a:latin typeface="Kaiti TC" panose="02010600040101010101" pitchFamily="2" charset="-120"/>
                <a:ea typeface="Kaiti TC" panose="02010600040101010101" pitchFamily="2" charset="-120"/>
                <a:cs typeface="Times New Roman" panose="02020603050405020304" pitchFamily="18" charset="0"/>
              </a:rPr>
              <a:t>YHC</a:t>
            </a:r>
            <a:endParaRPr kumimoji="1" lang="zh-TW" altLang="en-US" sz="1600" dirty="0">
              <a:solidFill>
                <a:schemeClr val="bg1">
                  <a:lumMod val="65000"/>
                </a:schemeClr>
              </a:solidFill>
              <a:latin typeface="Kaiti TC" panose="02010600040101010101" pitchFamily="2" charset="-120"/>
              <a:ea typeface="Kaiti TC" panose="02010600040101010101" pitchFamily="2" charset="-120"/>
              <a:cs typeface="Times New Roman" panose="02020603050405020304" pitchFamily="18" charset="0"/>
            </a:endParaRPr>
          </a:p>
        </p:txBody>
      </p:sp>
    </p:spTree>
    <p:extLst>
      <p:ext uri="{BB962C8B-B14F-4D97-AF65-F5344CB8AC3E}">
        <p14:creationId xmlns:p14="http://schemas.microsoft.com/office/powerpoint/2010/main" val="1014214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4" name="Date Placeholder 3"/>
          <p:cNvSpPr>
            <a:spLocks noGrp="1"/>
          </p:cNvSpPr>
          <p:nvPr>
            <p:ph type="dt" sz="half" idx="10"/>
          </p:nvPr>
        </p:nvSpPr>
        <p:spPr/>
        <p:txBody>
          <a:bodyPr/>
          <a:lstStyle/>
          <a:p>
            <a:fld id="{2CF08333-1FD7-1F42-806A-0D648040E303}" type="datetime1">
              <a:rPr kumimoji="1" lang="zh-TW" altLang="en-US" smtClean="0"/>
              <a:t>2021/6/6</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FDD2A-A019-DD4E-B4DC-C75AF499AB19}" type="slidenum">
              <a:rPr kumimoji="1" lang="zh-TW" altLang="en-US" smtClean="0"/>
              <a:t>‹#›</a:t>
            </a:fld>
            <a:endParaRPr kumimoji="1" lang="zh-TW" altLang="en-US"/>
          </a:p>
        </p:txBody>
      </p:sp>
      <p:cxnSp>
        <p:nvCxnSpPr>
          <p:cNvPr id="7" name="直線接點 6">
            <a:extLst>
              <a:ext uri="{FF2B5EF4-FFF2-40B4-BE49-F238E27FC236}">
                <a16:creationId xmlns:a16="http://schemas.microsoft.com/office/drawing/2014/main" id="{70B6F951-662A-4B43-B532-68C1406E6749}"/>
              </a:ext>
            </a:extLst>
          </p:cNvPr>
          <p:cNvCxnSpPr>
            <a:cxnSpLocks/>
          </p:cNvCxnSpPr>
          <p:nvPr userDrawn="1"/>
        </p:nvCxnSpPr>
        <p:spPr>
          <a:xfrm flipH="1">
            <a:off x="590631" y="4562476"/>
            <a:ext cx="796273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706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47ADB61-2FD5-DC4D-A995-AF2436356ACF}" type="datetime1">
              <a:rPr kumimoji="1" lang="zh-TW" altLang="en-US" smtClean="0"/>
              <a:t>2021/6/6</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37FDD2A-A019-DD4E-B4DC-C75AF499AB19}" type="slidenum">
              <a:rPr kumimoji="1" lang="zh-TW" altLang="en-US" smtClean="0"/>
              <a:t>‹#›</a:t>
            </a:fld>
            <a:endParaRPr kumimoji="1" lang="zh-TW" altLang="en-US"/>
          </a:p>
        </p:txBody>
      </p:sp>
    </p:spTree>
    <p:extLst>
      <p:ext uri="{BB962C8B-B14F-4D97-AF65-F5344CB8AC3E}">
        <p14:creationId xmlns:p14="http://schemas.microsoft.com/office/powerpoint/2010/main" val="2734615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0361A44-F124-244F-B994-65F2CA194120}" type="datetime1">
              <a:rPr kumimoji="1" lang="zh-TW" altLang="en-US" smtClean="0"/>
              <a:t>2021/6/6</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837FDD2A-A019-DD4E-B4DC-C75AF499AB19}" type="slidenum">
              <a:rPr kumimoji="1" lang="zh-TW" altLang="en-US" smtClean="0"/>
              <a:t>‹#›</a:t>
            </a:fld>
            <a:endParaRPr kumimoji="1" lang="zh-TW" altLang="en-US"/>
          </a:p>
        </p:txBody>
      </p:sp>
    </p:spTree>
    <p:extLst>
      <p:ext uri="{BB962C8B-B14F-4D97-AF65-F5344CB8AC3E}">
        <p14:creationId xmlns:p14="http://schemas.microsoft.com/office/powerpoint/2010/main" val="2206066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79EE6B2-AFD0-7646-9479-2B5CF8B12861}" type="datetime1">
              <a:rPr kumimoji="1" lang="zh-TW" altLang="en-US" smtClean="0"/>
              <a:t>2021/6/6</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9" name="矩形 8">
            <a:extLst>
              <a:ext uri="{FF2B5EF4-FFF2-40B4-BE49-F238E27FC236}">
                <a16:creationId xmlns:a16="http://schemas.microsoft.com/office/drawing/2014/main" id="{589470D4-183D-D74C-96E0-266EBF809DC4}"/>
              </a:ext>
            </a:extLst>
          </p:cNvPr>
          <p:cNvSpPr/>
          <p:nvPr userDrawn="1"/>
        </p:nvSpPr>
        <p:spPr>
          <a:xfrm>
            <a:off x="-119270" y="6447267"/>
            <a:ext cx="9382540" cy="466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dirty="0">
                <a:solidFill>
                  <a:schemeClr val="bg1">
                    <a:lumMod val="65000"/>
                  </a:schemeClr>
                </a:solidFill>
                <a:latin typeface="Kaiti TC" panose="02010600040101010101" pitchFamily="2" charset="-120"/>
                <a:ea typeface="Kaiti TC" panose="02010600040101010101" pitchFamily="2" charset="-120"/>
                <a:cs typeface="Times New Roman" panose="02020603050405020304" pitchFamily="18" charset="0"/>
              </a:rPr>
              <a:t>                                                                                                                                                        PAS Lab, YHC</a:t>
            </a:r>
            <a:endParaRPr kumimoji="1" lang="zh-TW" altLang="en-US" sz="1600" dirty="0">
              <a:solidFill>
                <a:schemeClr val="bg1">
                  <a:lumMod val="65000"/>
                </a:schemeClr>
              </a:solidFill>
              <a:latin typeface="Kaiti TC" panose="02010600040101010101" pitchFamily="2" charset="-120"/>
              <a:ea typeface="Kaiti TC" panose="02010600040101010101" pitchFamily="2" charset="-120"/>
              <a:cs typeface="Times New Roman" panose="02020603050405020304" pitchFamily="18" charset="0"/>
            </a:endParaRPr>
          </a:p>
        </p:txBody>
      </p:sp>
    </p:spTree>
    <p:extLst>
      <p:ext uri="{BB962C8B-B14F-4D97-AF65-F5344CB8AC3E}">
        <p14:creationId xmlns:p14="http://schemas.microsoft.com/office/powerpoint/2010/main" val="957133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48FA3C-7733-8148-89FC-E589619BE59D}" type="datetime1">
              <a:rPr kumimoji="1" lang="zh-TW" altLang="en-US" smtClean="0"/>
              <a:t>2021/6/6</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837FDD2A-A019-DD4E-B4DC-C75AF499AB19}" type="slidenum">
              <a:rPr kumimoji="1" lang="zh-TW" altLang="en-US" smtClean="0"/>
              <a:t>‹#›</a:t>
            </a:fld>
            <a:endParaRPr kumimoji="1" lang="zh-TW" altLang="en-US"/>
          </a:p>
        </p:txBody>
      </p:sp>
      <p:sp>
        <p:nvSpPr>
          <p:cNvPr id="6" name="矩形 5">
            <a:extLst>
              <a:ext uri="{FF2B5EF4-FFF2-40B4-BE49-F238E27FC236}">
                <a16:creationId xmlns:a16="http://schemas.microsoft.com/office/drawing/2014/main" id="{299FE721-5440-E34A-BB24-805E1BC34C19}"/>
              </a:ext>
            </a:extLst>
          </p:cNvPr>
          <p:cNvSpPr/>
          <p:nvPr userDrawn="1"/>
        </p:nvSpPr>
        <p:spPr>
          <a:xfrm>
            <a:off x="-119270" y="6447267"/>
            <a:ext cx="9382540" cy="466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dirty="0">
                <a:solidFill>
                  <a:schemeClr val="bg1">
                    <a:lumMod val="65000"/>
                  </a:schemeClr>
                </a:solidFill>
                <a:latin typeface="Kaiti TC" panose="02010600040101010101" pitchFamily="2" charset="-120"/>
                <a:ea typeface="Kaiti TC" panose="02010600040101010101" pitchFamily="2" charset="-120"/>
                <a:cs typeface="Times New Roman" panose="02020603050405020304" pitchFamily="18" charset="0"/>
              </a:rPr>
              <a:t>                                                                                                                                                        PAS Lab, YHC</a:t>
            </a:r>
            <a:endParaRPr kumimoji="1" lang="zh-TW" altLang="en-US" sz="1600" dirty="0">
              <a:solidFill>
                <a:schemeClr val="bg1">
                  <a:lumMod val="65000"/>
                </a:schemeClr>
              </a:solidFill>
              <a:latin typeface="Kaiti TC" panose="02010600040101010101" pitchFamily="2" charset="-120"/>
              <a:ea typeface="Kaiti TC" panose="02010600040101010101" pitchFamily="2" charset="-120"/>
              <a:cs typeface="Times New Roman" panose="02020603050405020304" pitchFamily="18" charset="0"/>
            </a:endParaRPr>
          </a:p>
        </p:txBody>
      </p:sp>
      <p:sp>
        <p:nvSpPr>
          <p:cNvPr id="9" name="圓角矩形 8">
            <a:extLst>
              <a:ext uri="{FF2B5EF4-FFF2-40B4-BE49-F238E27FC236}">
                <a16:creationId xmlns:a16="http://schemas.microsoft.com/office/drawing/2014/main" id="{0244B795-AB3D-0240-B8F3-0FBA02700D85}"/>
              </a:ext>
            </a:extLst>
          </p:cNvPr>
          <p:cNvSpPr/>
          <p:nvPr userDrawn="1"/>
        </p:nvSpPr>
        <p:spPr>
          <a:xfrm>
            <a:off x="219704" y="299869"/>
            <a:ext cx="654939" cy="62318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0" name="直線接點 9">
            <a:extLst>
              <a:ext uri="{FF2B5EF4-FFF2-40B4-BE49-F238E27FC236}">
                <a16:creationId xmlns:a16="http://schemas.microsoft.com/office/drawing/2014/main" id="{FEA5B618-D6CF-4849-8BA9-A69E545D774B}"/>
              </a:ext>
            </a:extLst>
          </p:cNvPr>
          <p:cNvCxnSpPr>
            <a:cxnSpLocks/>
          </p:cNvCxnSpPr>
          <p:nvPr userDrawn="1"/>
        </p:nvCxnSpPr>
        <p:spPr>
          <a:xfrm flipH="1">
            <a:off x="992381" y="295551"/>
            <a:ext cx="7962738" cy="0"/>
          </a:xfrm>
          <a:prstGeom prst="line">
            <a:avLst/>
          </a:prstGeom>
          <a:ln w="63500" cmpd="thinThick">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8380ED9E-D1EE-A34E-BA1D-AB1DAB87A752}"/>
              </a:ext>
            </a:extLst>
          </p:cNvPr>
          <p:cNvSpPr txBox="1">
            <a:spLocks/>
          </p:cNvSpPr>
          <p:nvPr userDrawn="1"/>
        </p:nvSpPr>
        <p:spPr>
          <a:xfrm>
            <a:off x="219703" y="295551"/>
            <a:ext cx="654940" cy="623189"/>
          </a:xfrm>
          <a:prstGeom prst="rect">
            <a:avLst/>
          </a:prstGeom>
        </p:spPr>
        <p:txBody>
          <a:bodyPr vert="horz" lIns="91440" tIns="45720" rIns="91440" bIns="45720" rtlCol="0" anchor="ctr"/>
          <a:lstStyle>
            <a:defPPr>
              <a:defRPr lang="en-US"/>
            </a:defPPr>
            <a:lvl1pPr marL="0" algn="ctr" defTabSz="457200" rtl="0" eaLnBrk="1" latinLnBrk="0" hangingPunct="1">
              <a:defRPr sz="2800" b="1" kern="1200">
                <a:solidFill>
                  <a:schemeClr val="bg1"/>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37FDD2A-A019-DD4E-B4DC-C75AF499AB19}" type="slidenum">
              <a:rPr kumimoji="1" lang="zh-TW" altLang="en-US" smtClean="0"/>
              <a:pPr/>
              <a:t>‹#›</a:t>
            </a:fld>
            <a:endParaRPr kumimoji="1" lang="zh-TW" altLang="en-US" dirty="0"/>
          </a:p>
        </p:txBody>
      </p:sp>
    </p:spTree>
    <p:extLst>
      <p:ext uri="{BB962C8B-B14F-4D97-AF65-F5344CB8AC3E}">
        <p14:creationId xmlns:p14="http://schemas.microsoft.com/office/powerpoint/2010/main" val="3934060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AE83FD5-5A4D-BB40-84A7-B3E3AB8F933F}" type="datetime1">
              <a:rPr kumimoji="1" lang="zh-TW" altLang="en-US" smtClean="0"/>
              <a:t>2021/6/6</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37FDD2A-A019-DD4E-B4DC-C75AF499AB19}" type="slidenum">
              <a:rPr kumimoji="1" lang="zh-TW" altLang="en-US" smtClean="0"/>
              <a:t>‹#›</a:t>
            </a:fld>
            <a:endParaRPr kumimoji="1" lang="zh-TW" altLang="en-US"/>
          </a:p>
        </p:txBody>
      </p:sp>
    </p:spTree>
    <p:extLst>
      <p:ext uri="{BB962C8B-B14F-4D97-AF65-F5344CB8AC3E}">
        <p14:creationId xmlns:p14="http://schemas.microsoft.com/office/powerpoint/2010/main" val="126325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F089138A-ACD8-B84B-9AFB-FD8913E7827E}" type="datetime1">
              <a:rPr kumimoji="1" lang="zh-TW" altLang="en-US" smtClean="0"/>
              <a:t>2021/6/6</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37FDD2A-A019-DD4E-B4DC-C75AF499AB19}" type="slidenum">
              <a:rPr kumimoji="1" lang="zh-TW" altLang="en-US" smtClean="0"/>
              <a:t>‹#›</a:t>
            </a:fld>
            <a:endParaRPr kumimoji="1" lang="zh-TW" altLang="en-US"/>
          </a:p>
        </p:txBody>
      </p:sp>
    </p:spTree>
    <p:extLst>
      <p:ext uri="{BB962C8B-B14F-4D97-AF65-F5344CB8AC3E}">
        <p14:creationId xmlns:p14="http://schemas.microsoft.com/office/powerpoint/2010/main" val="1974750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D8F53A-A32B-9E45-BC20-7441D51EE5AF}" type="datetime1">
              <a:rPr kumimoji="1" lang="zh-TW" altLang="en-US" smtClean="0"/>
              <a:t>2021/6/6</a:t>
            </a:fld>
            <a:endParaRPr kumimoji="1"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7FDD2A-A019-DD4E-B4DC-C75AF499AB19}" type="slidenum">
              <a:rPr kumimoji="1" lang="zh-TW" altLang="en-US" smtClean="0"/>
              <a:t>‹#›</a:t>
            </a:fld>
            <a:endParaRPr kumimoji="1" lang="zh-TW" altLang="en-US"/>
          </a:p>
        </p:txBody>
      </p:sp>
    </p:spTree>
    <p:extLst>
      <p:ext uri="{BB962C8B-B14F-4D97-AF65-F5344CB8AC3E}">
        <p14:creationId xmlns:p14="http://schemas.microsoft.com/office/powerpoint/2010/main" val="178637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customXml" Target="../ink/ink9.xml"/><Relationship Id="rId18" Type="http://schemas.openxmlformats.org/officeDocument/2006/relationships/image" Target="../media/image44.png"/><Relationship Id="rId26" Type="http://schemas.openxmlformats.org/officeDocument/2006/relationships/image" Target="../media/image49.png"/><Relationship Id="rId3" Type="http://schemas.openxmlformats.org/officeDocument/2006/relationships/image" Target="../media/image34.png"/><Relationship Id="rId21" Type="http://schemas.openxmlformats.org/officeDocument/2006/relationships/customXml" Target="../ink/ink11.xml"/><Relationship Id="rId7" Type="http://schemas.openxmlformats.org/officeDocument/2006/relationships/image" Target="../media/image38.png"/><Relationship Id="rId12" Type="http://schemas.openxmlformats.org/officeDocument/2006/relationships/image" Target="../media/image40.png"/><Relationship Id="rId17" Type="http://schemas.openxmlformats.org/officeDocument/2006/relationships/image" Target="../media/image43.png"/><Relationship Id="rId25" Type="http://schemas.openxmlformats.org/officeDocument/2006/relationships/customXml" Target="../ink/ink13.xml"/><Relationship Id="rId2" Type="http://schemas.openxmlformats.org/officeDocument/2006/relationships/notesSlide" Target="../notesSlides/notesSlide10.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customXml" Target="../ink/ink8.xml"/><Relationship Id="rId24" Type="http://schemas.openxmlformats.org/officeDocument/2006/relationships/image" Target="../media/image48.png"/><Relationship Id="rId5" Type="http://schemas.openxmlformats.org/officeDocument/2006/relationships/image" Target="../media/image36.png"/><Relationship Id="rId15" Type="http://schemas.openxmlformats.org/officeDocument/2006/relationships/customXml" Target="../ink/ink10.xml"/><Relationship Id="rId23" Type="http://schemas.openxmlformats.org/officeDocument/2006/relationships/customXml" Target="../ink/ink12.xml"/><Relationship Id="rId10" Type="http://schemas.openxmlformats.org/officeDocument/2006/relationships/image" Target="../media/image39.png"/><Relationship Id="rId19" Type="http://schemas.openxmlformats.org/officeDocument/2006/relationships/image" Target="../media/image45.png"/><Relationship Id="rId4" Type="http://schemas.openxmlformats.org/officeDocument/2006/relationships/customXml" Target="../ink/ink6.xml"/><Relationship Id="rId9" Type="http://schemas.openxmlformats.org/officeDocument/2006/relationships/image" Target="../media/image380.png"/><Relationship Id="rId14" Type="http://schemas.openxmlformats.org/officeDocument/2006/relationships/image" Target="../media/image41.png"/><Relationship Id="rId22"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0.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6.png"/><Relationship Id="rId7" Type="http://schemas.openxmlformats.org/officeDocument/2006/relationships/image" Target="../media/image3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7.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customXml" Target="../ink/ink14.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35.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66.png"/><Relationship Id="rId7" Type="http://schemas.openxmlformats.org/officeDocument/2006/relationships/image" Target="../media/image61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630.png"/><Relationship Id="rId5" Type="http://schemas.openxmlformats.org/officeDocument/2006/relationships/image" Target="../media/image68.png"/><Relationship Id="rId10" Type="http://schemas.openxmlformats.org/officeDocument/2006/relationships/customXml" Target="../ink/ink17.xml"/><Relationship Id="rId4" Type="http://schemas.openxmlformats.org/officeDocument/2006/relationships/image" Target="../media/image67.png"/><Relationship Id="rId9" Type="http://schemas.openxmlformats.org/officeDocument/2006/relationships/image" Target="../media/image620.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50.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25.gif"/><Relationship Id="rId4" Type="http://schemas.openxmlformats.org/officeDocument/2006/relationships/image" Target="../media/image85.png"/><Relationship Id="rId9"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線接點 6">
            <a:extLst>
              <a:ext uri="{FF2B5EF4-FFF2-40B4-BE49-F238E27FC236}">
                <a16:creationId xmlns:a16="http://schemas.microsoft.com/office/drawing/2014/main" id="{F1B58E94-0A07-D545-BDA0-B4F39AF37D42}"/>
              </a:ext>
            </a:extLst>
          </p:cNvPr>
          <p:cNvCxnSpPr/>
          <p:nvPr/>
        </p:nvCxnSpPr>
        <p:spPr>
          <a:xfrm>
            <a:off x="270000" y="3299791"/>
            <a:ext cx="8604000" cy="36000"/>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D1DB88F-3B68-6342-AE20-2E282E1BEE30}"/>
              </a:ext>
            </a:extLst>
          </p:cNvPr>
          <p:cNvSpPr/>
          <p:nvPr/>
        </p:nvSpPr>
        <p:spPr>
          <a:xfrm>
            <a:off x="670451" y="2561127"/>
            <a:ext cx="8304584" cy="738664"/>
          </a:xfrm>
          <a:prstGeom prst="rect">
            <a:avLst/>
          </a:prstGeom>
        </p:spPr>
        <p:txBody>
          <a:bodyPr wrap="square">
            <a:spAutoFit/>
          </a:bodyPr>
          <a:lstStyle/>
          <a:p>
            <a:r>
              <a:rPr lang="en-US" altLang="zh-TW" sz="4200" b="1" dirty="0">
                <a:latin typeface="Lao MN" pitchFamily="2" charset="0"/>
                <a:ea typeface="LingWai TC Medium" panose="03050602040302020204" pitchFamily="66" charset="-120"/>
                <a:cs typeface="Lao MN" pitchFamily="2" charset="0"/>
              </a:rPr>
              <a:t>Variational Neural Annealing </a:t>
            </a:r>
            <a:endParaRPr lang="en-US" altLang="zh-TW" sz="4200" b="1" dirty="0"/>
          </a:p>
        </p:txBody>
      </p:sp>
      <p:pic>
        <p:nvPicPr>
          <p:cNvPr id="3" name="圖片 2">
            <a:extLst>
              <a:ext uri="{FF2B5EF4-FFF2-40B4-BE49-F238E27FC236}">
                <a16:creationId xmlns:a16="http://schemas.microsoft.com/office/drawing/2014/main" id="{7DEE369F-8D05-044C-8AA3-FB0BA52FDAA2}"/>
              </a:ext>
            </a:extLst>
          </p:cNvPr>
          <p:cNvPicPr>
            <a:picLocks noChangeAspect="1"/>
          </p:cNvPicPr>
          <p:nvPr/>
        </p:nvPicPr>
        <p:blipFill>
          <a:blip r:embed="rId3"/>
          <a:stretch>
            <a:fillRect/>
          </a:stretch>
        </p:blipFill>
        <p:spPr>
          <a:xfrm>
            <a:off x="0" y="3429000"/>
            <a:ext cx="9144000" cy="1698990"/>
          </a:xfrm>
          <a:prstGeom prst="rect">
            <a:avLst/>
          </a:prstGeom>
        </p:spPr>
      </p:pic>
    </p:spTree>
    <p:extLst>
      <p:ext uri="{BB962C8B-B14F-4D97-AF65-F5344CB8AC3E}">
        <p14:creationId xmlns:p14="http://schemas.microsoft.com/office/powerpoint/2010/main" val="2709586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F59BEE8-FC44-B34C-B83F-95177A70C5CE}"/>
                  </a:ext>
                </a:extLst>
              </p:cNvPr>
              <p:cNvSpPr txBox="1"/>
              <p:nvPr/>
            </p:nvSpPr>
            <p:spPr>
              <a:xfrm>
                <a:off x="2365972" y="440269"/>
                <a:ext cx="4739267" cy="380104"/>
              </a:xfrm>
              <a:prstGeom prst="rect">
                <a:avLst/>
              </a:prstGeom>
              <a:noFill/>
            </p:spPr>
            <p:txBody>
              <a:bodyPr wrap="square" rtlCol="0">
                <a:spAutoFit/>
              </a:bodyPr>
              <a:lstStyle/>
              <a:p>
                <a:r>
                  <a:rPr kumimoji="1" lang="en-US" altLang="zh-TW" dirty="0">
                    <a:highlight>
                      <a:srgbClr val="FFFF00"/>
                    </a:highlight>
                    <a:latin typeface="Chalkboard SE" panose="03050602040202020205" pitchFamily="66" charset="0"/>
                  </a:rPr>
                  <a:t>Step.1</a:t>
                </a:r>
                <a:r>
                  <a:rPr kumimoji="1" lang="en-US" altLang="zh-TW" dirty="0">
                    <a:latin typeface="Chalkboard SE" panose="03050602040202020205" pitchFamily="66" charset="0"/>
                  </a:rPr>
                  <a:t> -&gt; </a:t>
                </a:r>
                <a:r>
                  <a:rPr kumimoji="1" lang="en-US" altLang="zh-TW" dirty="0">
                    <a:highlight>
                      <a:srgbClr val="FFFF00"/>
                    </a:highlight>
                    <a:latin typeface="Chalkboard SE" panose="03050602040202020205" pitchFamily="66" charset="0"/>
                  </a:rPr>
                  <a:t>(Step.2 -&gt; Step.3)</a:t>
                </a:r>
                <a14:m>
                  <m:oMath xmlns:m="http://schemas.openxmlformats.org/officeDocument/2006/math">
                    <m:sSub>
                      <m:sSubPr>
                        <m:ctrlPr>
                          <a:rPr kumimoji="1" lang="en-US" altLang="zh-TW" i="1" baseline="30000" smtClean="0">
                            <a:highlight>
                              <a:srgbClr val="FFFF00"/>
                            </a:highlight>
                            <a:latin typeface="Cambria Math" panose="02040503050406030204" pitchFamily="18" charset="0"/>
                          </a:rPr>
                        </m:ctrlPr>
                      </m:sSubPr>
                      <m:e>
                        <m:r>
                          <a:rPr kumimoji="1" lang="en-US" altLang="zh-TW" b="0" i="1" baseline="30000" smtClean="0">
                            <a:highlight>
                              <a:srgbClr val="FFFF00"/>
                            </a:highlight>
                            <a:latin typeface="Cambria Math" panose="02040503050406030204" pitchFamily="18" charset="0"/>
                          </a:rPr>
                          <m:t>𝑁</m:t>
                        </m:r>
                      </m:e>
                      <m:sub>
                        <m:r>
                          <a:rPr kumimoji="1" lang="en-US" altLang="zh-TW" i="1" baseline="30000" dirty="0">
                            <a:highlight>
                              <a:srgbClr val="FFFF00"/>
                            </a:highlight>
                            <a:latin typeface="Cambria Math" panose="02040503050406030204" pitchFamily="18" charset="0"/>
                          </a:rPr>
                          <m:t>𝑠𝑡𝑒𝑝𝑠</m:t>
                        </m:r>
                      </m:sub>
                    </m:sSub>
                  </m:oMath>
                </a14:m>
                <a:r>
                  <a:rPr kumimoji="1" lang="en-US" altLang="zh-TW" dirty="0">
                    <a:latin typeface="Chalkboard SE" panose="03050602040202020205" pitchFamily="66" charset="0"/>
                  </a:rPr>
                  <a:t> -&gt; </a:t>
                </a:r>
                <a:r>
                  <a:rPr kumimoji="1" lang="en-US" altLang="zh-TW" dirty="0">
                    <a:highlight>
                      <a:srgbClr val="FFFF00"/>
                    </a:highlight>
                    <a:latin typeface="Chalkboard SE" panose="03050602040202020205" pitchFamily="66" charset="0"/>
                  </a:rPr>
                  <a:t>Step.4</a:t>
                </a:r>
                <a:endParaRPr kumimoji="1" lang="zh-TW" altLang="en-US" dirty="0">
                  <a:highlight>
                    <a:srgbClr val="FFFF00"/>
                  </a:highlight>
                  <a:latin typeface="Chalkboard SE" panose="03050602040202020205" pitchFamily="66" charset="0"/>
                </a:endParaRPr>
              </a:p>
            </p:txBody>
          </p:sp>
        </mc:Choice>
        <mc:Fallback xmlns="">
          <p:sp>
            <p:nvSpPr>
              <p:cNvPr id="3" name="文字方塊 2">
                <a:extLst>
                  <a:ext uri="{FF2B5EF4-FFF2-40B4-BE49-F238E27FC236}">
                    <a16:creationId xmlns:a16="http://schemas.microsoft.com/office/drawing/2014/main" id="{CF59BEE8-FC44-B34C-B83F-95177A70C5CE}"/>
                  </a:ext>
                </a:extLst>
              </p:cNvPr>
              <p:cNvSpPr txBox="1">
                <a:spLocks noRot="1" noChangeAspect="1" noMove="1" noResize="1" noEditPoints="1" noAdjustHandles="1" noChangeArrowheads="1" noChangeShapeType="1" noTextEdit="1"/>
              </p:cNvSpPr>
              <p:nvPr/>
            </p:nvSpPr>
            <p:spPr>
              <a:xfrm>
                <a:off x="2365972" y="440269"/>
                <a:ext cx="4739267" cy="380104"/>
              </a:xfrm>
              <a:prstGeom prst="rect">
                <a:avLst/>
              </a:prstGeom>
              <a:blipFill>
                <a:blip r:embed="rId3"/>
                <a:stretch>
                  <a:fillRect l="-1070" t="-6452" b="-2258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C3ACDCD-C684-7144-8790-0F56DC0658E4}"/>
                  </a:ext>
                </a:extLst>
              </p:cNvPr>
              <p:cNvSpPr/>
              <p:nvPr/>
            </p:nvSpPr>
            <p:spPr>
              <a:xfrm>
                <a:off x="9342" y="4498146"/>
                <a:ext cx="9125316" cy="2060179"/>
              </a:xfrm>
              <a:prstGeom prst="rect">
                <a:avLst/>
              </a:prstGeom>
              <a:solidFill>
                <a:schemeClr val="accent4">
                  <a:lumMod val="20000"/>
                  <a:lumOff val="80000"/>
                </a:schemeClr>
              </a:solidFill>
            </p:spPr>
            <p:txBody>
              <a:bodyPr wrap="square">
                <a:spAutoFit/>
              </a:bodyPr>
              <a:lstStyle/>
              <a:p>
                <a:pPr marL="285750" indent="-285750">
                  <a:buFont typeface="標準系統字體"/>
                  <a:buChar char="➤"/>
                </a:pPr>
                <a:r>
                  <a:rPr lang="en-US" altLang="zh-TW" dirty="0">
                    <a:solidFill>
                      <a:srgbClr val="1F0909"/>
                    </a:solidFill>
                    <a:highlight>
                      <a:srgbClr val="FFFF00"/>
                    </a:highlight>
                    <a:latin typeface="Mongolian Baiti" panose="03000500000000000000" pitchFamily="66" charset="0"/>
                    <a:cs typeface="Mongolian Baiti" panose="03000500000000000000" pitchFamily="66" charset="0"/>
                  </a:rPr>
                  <a:t>Step.1 </a:t>
                </a:r>
                <a:r>
                  <a:rPr lang="en-US" altLang="zh-TW" b="1" dirty="0">
                    <a:solidFill>
                      <a:srgbClr val="1F0909"/>
                    </a:solidFill>
                    <a:highlight>
                      <a:srgbClr val="FFFF00"/>
                    </a:highlight>
                    <a:latin typeface="Mongolian Baiti" panose="03000500000000000000" pitchFamily="66" charset="0"/>
                    <a:cs typeface="Mongolian Baiti" panose="03000500000000000000" pitchFamily="66" charset="0"/>
                  </a:rPr>
                  <a:t>Warm-up</a:t>
                </a:r>
                <a:r>
                  <a:rPr lang="en-US" altLang="zh-TW" dirty="0">
                    <a:solidFill>
                      <a:srgbClr val="1F0909"/>
                    </a:solidFill>
                    <a:latin typeface="Mongolian Baiti" panose="03000500000000000000" pitchFamily="66" charset="0"/>
                    <a:cs typeface="Mongolian Baiti" panose="03000500000000000000" pitchFamily="66" charset="0"/>
                  </a:rPr>
                  <a:t>: Preparing initial variational wave function (i.e. </a:t>
                </a:r>
                <a14:m>
                  <m:oMath xmlns:m="http://schemas.openxmlformats.org/officeDocument/2006/math">
                    <m:sSub>
                      <m:sSubPr>
                        <m:ctrlPr>
                          <a:rPr kumimoji="1" lang="en-US" altLang="zh-TW" i="1">
                            <a:latin typeface="Cambria Math" panose="02040503050406030204" pitchFamily="18" charset="0"/>
                          </a:rPr>
                        </m:ctrlPr>
                      </m:sSubPr>
                      <m:e>
                        <m:acc>
                          <m:accPr>
                            <m:chr m:val="̂"/>
                            <m:ctrlPr>
                              <a:rPr kumimoji="1" lang="zh-TW" altLang="en-US" i="1">
                                <a:latin typeface="Cambria Math" panose="02040503050406030204" pitchFamily="18" charset="0"/>
                              </a:rPr>
                            </m:ctrlPr>
                          </m:accPr>
                          <m:e>
                            <m:r>
                              <a:rPr kumimoji="1" lang="en-US" altLang="zh-TW" i="1">
                                <a:latin typeface="Cambria Math" panose="02040503050406030204" pitchFamily="18" charset="0"/>
                              </a:rPr>
                              <m:t>𝐻</m:t>
                            </m:r>
                          </m:e>
                        </m:acc>
                      </m:e>
                      <m:sub>
                        <m:r>
                          <a:rPr kumimoji="1" lang="en-US" altLang="zh-TW" i="1">
                            <a:latin typeface="Cambria Math" panose="02040503050406030204" pitchFamily="18" charset="0"/>
                          </a:rPr>
                          <m:t>𝐷</m:t>
                        </m:r>
                      </m:sub>
                    </m:sSub>
                  </m:oMath>
                </a14:m>
                <a:r>
                  <a:rPr lang="en-US" altLang="zh-TW" dirty="0">
                    <a:solidFill>
                      <a:srgbClr val="1F0909"/>
                    </a:solidFill>
                    <a:latin typeface="Mongolian Baiti" panose="03000500000000000000" pitchFamily="66" charset="0"/>
                    <a:cs typeface="Mongolian Baiti" panose="03000500000000000000" pitchFamily="66" charset="0"/>
                  </a:rPr>
                  <a:t>, the initial kinetic energy) @ time t = 0</a:t>
                </a:r>
              </a:p>
              <a:p>
                <a:pPr marL="285750" indent="-285750">
                  <a:buFont typeface="標準系統字體"/>
                  <a:buChar char="➤"/>
                </a:pPr>
                <a:r>
                  <a:rPr lang="en-US" altLang="zh-TW" dirty="0">
                    <a:solidFill>
                      <a:srgbClr val="1F0909"/>
                    </a:solidFill>
                    <a:highlight>
                      <a:srgbClr val="FFFF00"/>
                    </a:highlight>
                    <a:latin typeface="Mongolian Baiti" panose="03000500000000000000" pitchFamily="66" charset="0"/>
                    <a:cs typeface="Mongolian Baiti" panose="03000500000000000000" pitchFamily="66" charset="0"/>
                  </a:rPr>
                  <a:t>Step.2 </a:t>
                </a:r>
                <a:r>
                  <a:rPr lang="en-US" altLang="zh-TW" b="1" dirty="0">
                    <a:solidFill>
                      <a:srgbClr val="1F0909"/>
                    </a:solidFill>
                    <a:highlight>
                      <a:srgbClr val="FFFF00"/>
                    </a:highlight>
                    <a:latin typeface="Mongolian Baiti" panose="03000500000000000000" pitchFamily="66" charset="0"/>
                    <a:cs typeface="Mongolian Baiti" panose="03000500000000000000" pitchFamily="66" charset="0"/>
                  </a:rPr>
                  <a:t>Annealing</a:t>
                </a:r>
                <a:r>
                  <a:rPr lang="en-US" altLang="zh-TW" dirty="0">
                    <a:solidFill>
                      <a:srgbClr val="1F0909"/>
                    </a:solidFill>
                    <a:latin typeface="Mongolian Baiti" panose="03000500000000000000" pitchFamily="66" charset="0"/>
                    <a:cs typeface="Mongolian Baiti" panose="03000500000000000000" pitchFamily="66" charset="0"/>
                  </a:rPr>
                  <a:t>: Changing time t by an infinitesimal amount </a:t>
                </a:r>
                <a:r>
                  <a:rPr lang="el-GR" altLang="zh-TW" dirty="0">
                    <a:solidFill>
                      <a:srgbClr val="1F0909"/>
                    </a:solidFill>
                    <a:latin typeface="PT Serif" panose="020A0603040505020204" pitchFamily="18" charset="0"/>
                    <a:cs typeface="Mongolian Baiti" panose="03000500000000000000" pitchFamily="66" charset="0"/>
                  </a:rPr>
                  <a:t>δ</a:t>
                </a:r>
                <a:r>
                  <a:rPr lang="en-US" altLang="zh-TW" dirty="0">
                    <a:solidFill>
                      <a:srgbClr val="1F0909"/>
                    </a:solidFill>
                    <a:latin typeface="Mongolian Baiti" panose="03000500000000000000" pitchFamily="66" charset="0"/>
                    <a:cs typeface="Mongolian Baiti" panose="03000500000000000000" pitchFamily="66" charset="0"/>
                  </a:rPr>
                  <a:t>t, so that time t' = t + </a:t>
                </a:r>
                <a:r>
                  <a:rPr lang="el-GR" altLang="zh-TW" dirty="0">
                    <a:solidFill>
                      <a:srgbClr val="1F0909"/>
                    </a:solidFill>
                    <a:latin typeface="PT Serif" panose="020A0603040505020204" pitchFamily="18" charset="0"/>
                    <a:cs typeface="Mongolian Baiti" panose="03000500000000000000" pitchFamily="66" charset="0"/>
                  </a:rPr>
                  <a:t>δ</a:t>
                </a:r>
                <a:r>
                  <a:rPr lang="en-US" altLang="zh-TW" dirty="0">
                    <a:solidFill>
                      <a:srgbClr val="1F0909"/>
                    </a:solidFill>
                    <a:latin typeface="Mongolian Baiti" panose="03000500000000000000" pitchFamily="66" charset="0"/>
                    <a:cs typeface="Mongolian Baiti" panose="03000500000000000000" pitchFamily="66" charset="0"/>
                  </a:rPr>
                  <a:t>t (t' is new time)</a:t>
                </a:r>
              </a:p>
              <a:p>
                <a:pPr marL="285750" indent="-285750">
                  <a:buFont typeface="標準系統字體"/>
                  <a:buChar char="➤"/>
                </a:pPr>
                <a:r>
                  <a:rPr lang="en-US" altLang="zh-TW" dirty="0">
                    <a:solidFill>
                      <a:srgbClr val="1F0909"/>
                    </a:solidFill>
                    <a:highlight>
                      <a:srgbClr val="FFFF00"/>
                    </a:highlight>
                    <a:latin typeface="Mongolian Baiti" panose="03000500000000000000" pitchFamily="66" charset="0"/>
                    <a:cs typeface="Mongolian Baiti" panose="03000500000000000000" pitchFamily="66" charset="0"/>
                  </a:rPr>
                  <a:t>Step.3 </a:t>
                </a:r>
                <a:r>
                  <a:rPr lang="en-US" altLang="zh-TW" b="1" dirty="0">
                    <a:solidFill>
                      <a:srgbClr val="1F0909"/>
                    </a:solidFill>
                    <a:highlight>
                      <a:srgbClr val="FFFF00"/>
                    </a:highlight>
                    <a:latin typeface="Mongolian Baiti" panose="03000500000000000000" pitchFamily="66" charset="0"/>
                    <a:cs typeface="Mongolian Baiti" panose="03000500000000000000" pitchFamily="66" charset="0"/>
                  </a:rPr>
                  <a:t>Training</a:t>
                </a:r>
                <a:r>
                  <a:rPr lang="en-US" altLang="zh-TW" dirty="0">
                    <a:solidFill>
                      <a:srgbClr val="1F0909"/>
                    </a:solidFill>
                    <a:latin typeface="Mongolian Baiti" panose="03000500000000000000" pitchFamily="66" charset="0"/>
                    <a:cs typeface="Mongolian Baiti" panose="03000500000000000000" pitchFamily="66" charset="0"/>
                  </a:rPr>
                  <a:t>: Tuning the parameters of the variational wave function, using gradient descent to get closer to the ground energy at time t’ (= t+</a:t>
                </a:r>
                <a:r>
                  <a:rPr lang="el-GR" altLang="zh-TW" dirty="0">
                    <a:solidFill>
                      <a:srgbClr val="1F0909"/>
                    </a:solidFill>
                    <a:latin typeface="PT Serif" panose="020A0603040505020204" pitchFamily="18" charset="0"/>
                    <a:cs typeface="Mongolian Baiti" panose="03000500000000000000" pitchFamily="66" charset="0"/>
                  </a:rPr>
                  <a:t>δ</a:t>
                </a:r>
                <a:r>
                  <a:rPr lang="en-US" altLang="zh-TW" dirty="0">
                    <a:solidFill>
                      <a:srgbClr val="1F0909"/>
                    </a:solidFill>
                    <a:latin typeface="Mongolian Baiti" panose="03000500000000000000" pitchFamily="66" charset="0"/>
                    <a:cs typeface="Mongolian Baiti" panose="03000500000000000000" pitchFamily="66" charset="0"/>
                  </a:rPr>
                  <a:t>t)</a:t>
                </a:r>
              </a:p>
              <a:p>
                <a:pPr marL="285750" indent="-285750">
                  <a:buFont typeface="標準系統字體"/>
                  <a:buChar char="➤"/>
                </a:pPr>
                <a:r>
                  <a:rPr lang="en-US" altLang="zh-TW" dirty="0">
                    <a:solidFill>
                      <a:srgbClr val="1F0909"/>
                    </a:solidFill>
                    <a:highlight>
                      <a:srgbClr val="FFFF00"/>
                    </a:highlight>
                    <a:latin typeface="Mongolian Baiti" panose="03000500000000000000" pitchFamily="66" charset="0"/>
                    <a:cs typeface="Mongolian Baiti" panose="03000500000000000000" pitchFamily="66" charset="0"/>
                  </a:rPr>
                  <a:t>Step.4 </a:t>
                </a:r>
                <a:r>
                  <a:rPr lang="en-US" altLang="zh-TW" b="1" dirty="0">
                    <a:solidFill>
                      <a:srgbClr val="1F0909"/>
                    </a:solidFill>
                    <a:highlight>
                      <a:srgbClr val="FFFF00"/>
                    </a:highlight>
                    <a:latin typeface="Mongolian Baiti" panose="03000500000000000000" pitchFamily="66" charset="0"/>
                    <a:cs typeface="Mongolian Baiti" panose="03000500000000000000" pitchFamily="66" charset="0"/>
                  </a:rPr>
                  <a:t>Final</a:t>
                </a:r>
                <a:r>
                  <a:rPr lang="en-US" altLang="zh-TW" dirty="0">
                    <a:solidFill>
                      <a:srgbClr val="1F0909"/>
                    </a:solidFill>
                    <a:latin typeface="Mongolian Baiti" panose="03000500000000000000" pitchFamily="66" charset="0"/>
                    <a:cs typeface="Mongolian Baiti" panose="03000500000000000000" pitchFamily="66" charset="0"/>
                  </a:rPr>
                  <a:t>: Looping over steps 2 and 3 until t = 1, totally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𝑁</m:t>
                        </m:r>
                      </m:e>
                      <m:sub>
                        <m:r>
                          <a:rPr kumimoji="1" lang="en-US" altLang="zh-TW" i="1" dirty="0">
                            <a:latin typeface="Cambria Math" panose="02040503050406030204" pitchFamily="18" charset="0"/>
                          </a:rPr>
                          <m:t>𝑠𝑡𝑒𝑝𝑠</m:t>
                        </m:r>
                      </m:sub>
                    </m:sSub>
                  </m:oMath>
                </a14:m>
                <a:r>
                  <a:rPr lang="en-US" altLang="zh-TW" b="0" i="0" u="none" strike="noStrike" dirty="0">
                    <a:solidFill>
                      <a:srgbClr val="1F0909"/>
                    </a:solidFill>
                    <a:effectLst/>
                    <a:latin typeface="Mongolian Baiti" panose="03000500000000000000" pitchFamily="66" charset="0"/>
                    <a:cs typeface="Mongolian Baiti" panose="03000500000000000000" pitchFamily="66" charset="0"/>
                  </a:rPr>
                  <a:t> times for gradient descent</a:t>
                </a:r>
              </a:p>
            </p:txBody>
          </p:sp>
        </mc:Choice>
        <mc:Fallback xmlns="">
          <p:sp>
            <p:nvSpPr>
              <p:cNvPr id="4" name="矩形 3">
                <a:extLst>
                  <a:ext uri="{FF2B5EF4-FFF2-40B4-BE49-F238E27FC236}">
                    <a16:creationId xmlns:a16="http://schemas.microsoft.com/office/drawing/2014/main" id="{AC3ACDCD-C684-7144-8790-0F56DC0658E4}"/>
                  </a:ext>
                </a:extLst>
              </p:cNvPr>
              <p:cNvSpPr>
                <a:spLocks noRot="1" noChangeAspect="1" noMove="1" noResize="1" noEditPoints="1" noAdjustHandles="1" noChangeArrowheads="1" noChangeShapeType="1" noTextEdit="1"/>
              </p:cNvSpPr>
              <p:nvPr/>
            </p:nvSpPr>
            <p:spPr>
              <a:xfrm>
                <a:off x="9342" y="4498146"/>
                <a:ext cx="9125316" cy="2060179"/>
              </a:xfrm>
              <a:prstGeom prst="rect">
                <a:avLst/>
              </a:prstGeom>
              <a:blipFill>
                <a:blip r:embed="rId4"/>
                <a:stretch>
                  <a:fillRect l="-694" t="-2454" r="-1944" b="-3681"/>
                </a:stretch>
              </a:blipFill>
            </p:spPr>
            <p:txBody>
              <a:bodyPr/>
              <a:lstStyle/>
              <a:p>
                <a:r>
                  <a:rPr lang="zh-TW" altLang="en-US">
                    <a:noFill/>
                  </a:rPr>
                  <a:t> </a:t>
                </a:r>
              </a:p>
            </p:txBody>
          </p:sp>
        </mc:Fallback>
      </mc:AlternateContent>
      <p:pic>
        <p:nvPicPr>
          <p:cNvPr id="5" name="內容版面配置區 18">
            <a:extLst>
              <a:ext uri="{FF2B5EF4-FFF2-40B4-BE49-F238E27FC236}">
                <a16:creationId xmlns:a16="http://schemas.microsoft.com/office/drawing/2014/main" id="{83FC3FD0-CA05-C548-A2EB-DEFEB7371EFF}"/>
              </a:ext>
            </a:extLst>
          </p:cNvPr>
          <p:cNvPicPr>
            <a:picLocks noChangeAspect="1"/>
          </p:cNvPicPr>
          <p:nvPr/>
        </p:nvPicPr>
        <p:blipFill rotWithShape="1">
          <a:blip r:embed="rId5"/>
          <a:srcRect r="42789" b="50104"/>
          <a:stretch/>
        </p:blipFill>
        <p:spPr>
          <a:xfrm>
            <a:off x="2003898" y="820373"/>
            <a:ext cx="3125663" cy="1835063"/>
          </a:xfrm>
          <a:prstGeom prst="rect">
            <a:avLst/>
          </a:prstGeom>
        </p:spPr>
      </p:pic>
      <p:pic>
        <p:nvPicPr>
          <p:cNvPr id="8" name="內容版面配置區 18">
            <a:extLst>
              <a:ext uri="{FF2B5EF4-FFF2-40B4-BE49-F238E27FC236}">
                <a16:creationId xmlns:a16="http://schemas.microsoft.com/office/drawing/2014/main" id="{76732D12-79D7-FB40-BAF3-4190D9F31CB9}"/>
              </a:ext>
            </a:extLst>
          </p:cNvPr>
          <p:cNvPicPr>
            <a:picLocks noChangeAspect="1"/>
          </p:cNvPicPr>
          <p:nvPr/>
        </p:nvPicPr>
        <p:blipFill rotWithShape="1">
          <a:blip r:embed="rId5"/>
          <a:srcRect t="50617" r="45171"/>
          <a:stretch/>
        </p:blipFill>
        <p:spPr>
          <a:xfrm>
            <a:off x="2003898" y="2681937"/>
            <a:ext cx="2995566" cy="1816209"/>
          </a:xfrm>
          <a:prstGeom prst="rect">
            <a:avLst/>
          </a:prstGeom>
        </p:spPr>
      </p:pic>
      <p:pic>
        <p:nvPicPr>
          <p:cNvPr id="9" name="內容版面配置區 18">
            <a:extLst>
              <a:ext uri="{FF2B5EF4-FFF2-40B4-BE49-F238E27FC236}">
                <a16:creationId xmlns:a16="http://schemas.microsoft.com/office/drawing/2014/main" id="{139B18EE-785C-CB42-9CD7-1831F8166795}"/>
              </a:ext>
            </a:extLst>
          </p:cNvPr>
          <p:cNvPicPr>
            <a:picLocks noChangeAspect="1"/>
          </p:cNvPicPr>
          <p:nvPr/>
        </p:nvPicPr>
        <p:blipFill rotWithShape="1">
          <a:blip r:embed="rId5"/>
          <a:srcRect l="55646" t="50617"/>
          <a:stretch/>
        </p:blipFill>
        <p:spPr>
          <a:xfrm>
            <a:off x="5044068" y="2666587"/>
            <a:ext cx="2423247" cy="1816209"/>
          </a:xfrm>
          <a:prstGeom prst="rect">
            <a:avLst/>
          </a:prstGeom>
        </p:spPr>
      </p:pic>
      <p:pic>
        <p:nvPicPr>
          <p:cNvPr id="10" name="內容版面配置區 18">
            <a:extLst>
              <a:ext uri="{FF2B5EF4-FFF2-40B4-BE49-F238E27FC236}">
                <a16:creationId xmlns:a16="http://schemas.microsoft.com/office/drawing/2014/main" id="{8BBDD9B9-B4C7-9047-994A-914E4D535CC5}"/>
              </a:ext>
            </a:extLst>
          </p:cNvPr>
          <p:cNvPicPr>
            <a:picLocks noChangeAspect="1"/>
          </p:cNvPicPr>
          <p:nvPr/>
        </p:nvPicPr>
        <p:blipFill rotWithShape="1">
          <a:blip r:embed="rId5"/>
          <a:srcRect l="57075" b="50104"/>
          <a:stretch/>
        </p:blipFill>
        <p:spPr>
          <a:xfrm>
            <a:off x="5129561" y="816174"/>
            <a:ext cx="2345188" cy="1835063"/>
          </a:xfrm>
          <a:prstGeom prst="rect">
            <a:avLst/>
          </a:prstGeom>
        </p:spPr>
      </p:pic>
    </p:spTree>
    <p:extLst>
      <p:ext uri="{BB962C8B-B14F-4D97-AF65-F5344CB8AC3E}">
        <p14:creationId xmlns:p14="http://schemas.microsoft.com/office/powerpoint/2010/main" val="567563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F56E3C-8D01-A04B-862B-0C82E015C82C}"/>
              </a:ext>
            </a:extLst>
          </p:cNvPr>
          <p:cNvSpPr>
            <a:spLocks noGrp="1"/>
          </p:cNvSpPr>
          <p:nvPr>
            <p:ph type="title"/>
          </p:nvPr>
        </p:nvSpPr>
        <p:spPr/>
        <p:txBody>
          <a:bodyPr/>
          <a:lstStyle/>
          <a:p>
            <a:r>
              <a:rPr kumimoji="1" lang="en-US" altLang="zh-TW" dirty="0"/>
              <a:t>Experiment Settings</a:t>
            </a:r>
            <a:endParaRPr kumimoji="1" lang="zh-TW" altLang="en-US" dirty="0"/>
          </a:p>
        </p:txBody>
      </p:sp>
      <p:sp>
        <p:nvSpPr>
          <p:cNvPr id="3" name="內容版面配置區 2">
            <a:extLst>
              <a:ext uri="{FF2B5EF4-FFF2-40B4-BE49-F238E27FC236}">
                <a16:creationId xmlns:a16="http://schemas.microsoft.com/office/drawing/2014/main" id="{2AAA861E-0828-C340-B98F-FEB5B3105B63}"/>
              </a:ext>
            </a:extLst>
          </p:cNvPr>
          <p:cNvSpPr>
            <a:spLocks noGrp="1"/>
          </p:cNvSpPr>
          <p:nvPr>
            <p:ph idx="1"/>
          </p:nvPr>
        </p:nvSpPr>
        <p:spPr/>
        <p:txBody>
          <a:bodyPr/>
          <a:lstStyle/>
          <a:p>
            <a:pPr>
              <a:lnSpc>
                <a:spcPct val="100000"/>
              </a:lnSpc>
            </a:pPr>
            <a:r>
              <a:rPr kumimoji="1" lang="en-US" altLang="zh-TW" dirty="0"/>
              <a:t>Three progressively experiments to demonstrate the the performance of VCA and VQA protocols</a:t>
            </a:r>
          </a:p>
          <a:p>
            <a:pPr lvl="1">
              <a:lnSpc>
                <a:spcPct val="100000"/>
              </a:lnSpc>
            </a:pPr>
            <a:endParaRPr kumimoji="1" lang="en-US" altLang="zh-TW" sz="1200" dirty="0"/>
          </a:p>
          <a:p>
            <a:pPr lvl="1">
              <a:lnSpc>
                <a:spcPct val="100000"/>
              </a:lnSpc>
            </a:pPr>
            <a:r>
              <a:rPr kumimoji="1" lang="en-US" altLang="zh-TW" sz="2400" dirty="0"/>
              <a:t>Exp1. Annealing on random </a:t>
            </a:r>
            <a:r>
              <a:rPr kumimoji="1" lang="en-US" altLang="zh-TW" sz="2400" dirty="0" err="1"/>
              <a:t>Ising</a:t>
            </a:r>
            <a:r>
              <a:rPr kumimoji="1" lang="en-US" altLang="zh-TW" sz="2400" dirty="0"/>
              <a:t> chains</a:t>
            </a:r>
          </a:p>
          <a:p>
            <a:pPr lvl="1">
              <a:lnSpc>
                <a:spcPct val="100000"/>
              </a:lnSpc>
            </a:pPr>
            <a:r>
              <a:rPr kumimoji="1" lang="en-US" altLang="zh-TW" sz="2400" dirty="0"/>
              <a:t>Exp2. Edwards Anderson model</a:t>
            </a:r>
          </a:p>
          <a:p>
            <a:pPr lvl="1">
              <a:lnSpc>
                <a:spcPct val="100000"/>
              </a:lnSpc>
            </a:pPr>
            <a:r>
              <a:rPr kumimoji="1" lang="en-US" altLang="zh-TW" sz="2400" dirty="0"/>
              <a:t>Exp3. Fully-connected spin glasses models</a:t>
            </a:r>
          </a:p>
        </p:txBody>
      </p:sp>
      <p:sp>
        <p:nvSpPr>
          <p:cNvPr id="4" name="投影片編號版面配置區 3">
            <a:extLst>
              <a:ext uri="{FF2B5EF4-FFF2-40B4-BE49-F238E27FC236}">
                <a16:creationId xmlns:a16="http://schemas.microsoft.com/office/drawing/2014/main" id="{C35FBAF5-FCB7-E648-B5C4-465D67C342DF}"/>
              </a:ext>
            </a:extLst>
          </p:cNvPr>
          <p:cNvSpPr>
            <a:spLocks noGrp="1"/>
          </p:cNvSpPr>
          <p:nvPr>
            <p:ph type="sldNum" sz="quarter" idx="12"/>
          </p:nvPr>
        </p:nvSpPr>
        <p:spPr/>
        <p:txBody>
          <a:bodyPr/>
          <a:lstStyle/>
          <a:p>
            <a:fld id="{837FDD2A-A019-DD4E-B4DC-C75AF499AB19}" type="slidenum">
              <a:rPr kumimoji="1" lang="zh-TW" altLang="en-US" smtClean="0"/>
              <a:pPr/>
              <a:t>11</a:t>
            </a:fld>
            <a:endParaRPr kumimoji="1" lang="zh-TW" altLang="en-US" dirty="0"/>
          </a:p>
        </p:txBody>
      </p:sp>
      <p:pic>
        <p:nvPicPr>
          <p:cNvPr id="19460" name="Picture 4">
            <a:extLst>
              <a:ext uri="{FF2B5EF4-FFF2-40B4-BE49-F238E27FC236}">
                <a16:creationId xmlns:a16="http://schemas.microsoft.com/office/drawing/2014/main" id="{A2FE9297-78E3-1547-AA97-F7B80D35B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894" y="3803548"/>
            <a:ext cx="2477022" cy="2477022"/>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a:extLst>
              <a:ext uri="{FF2B5EF4-FFF2-40B4-BE49-F238E27FC236}">
                <a16:creationId xmlns:a16="http://schemas.microsoft.com/office/drawing/2014/main" id="{92CE2525-9CDA-2247-B540-F45930C91FA4}"/>
              </a:ext>
            </a:extLst>
          </p:cNvPr>
          <p:cNvPicPr>
            <a:picLocks noChangeAspect="1"/>
          </p:cNvPicPr>
          <p:nvPr/>
        </p:nvPicPr>
        <p:blipFill>
          <a:blip r:embed="rId4"/>
          <a:stretch>
            <a:fillRect/>
          </a:stretch>
        </p:blipFill>
        <p:spPr>
          <a:xfrm>
            <a:off x="267226" y="4975759"/>
            <a:ext cx="3073400" cy="762000"/>
          </a:xfrm>
          <a:prstGeom prst="rect">
            <a:avLst/>
          </a:prstGeom>
        </p:spPr>
      </p:pic>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09BF8973-CEDE-AC4F-AAA0-AB5466F5786E}"/>
                  </a:ext>
                </a:extLst>
              </p:cNvPr>
              <p:cNvSpPr txBox="1"/>
              <p:nvPr/>
            </p:nvSpPr>
            <p:spPr>
              <a:xfrm rot="10800000">
                <a:off x="6425789" y="2336969"/>
                <a:ext cx="713984" cy="12114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TW" sz="2800" i="1" smtClean="0">
                              <a:latin typeface="Cambria Math" panose="02040503050406030204" pitchFamily="18" charset="0"/>
                            </a:rPr>
                          </m:ctrlPr>
                        </m:dPr>
                        <m:e>
                          <m:eqArr>
                            <m:eqArrPr>
                              <m:ctrlPr>
                                <a:rPr kumimoji="1" lang="en-US" altLang="zh-TW" sz="2800" i="1" smtClean="0">
                                  <a:latin typeface="Cambria Math" panose="02040503050406030204" pitchFamily="18" charset="0"/>
                                </a:rPr>
                              </m:ctrlPr>
                            </m:eqArrPr>
                            <m:e>
                              <m:r>
                                <a:rPr kumimoji="1" lang="zh-TW" altLang="en-US" sz="2800" b="0" i="1" smtClean="0">
                                  <a:latin typeface="Cambria Math" panose="02040503050406030204" pitchFamily="18" charset="0"/>
                                </a:rPr>
                                <m:t> </m:t>
                              </m:r>
                            </m:e>
                            <m:e>
                              <m:r>
                                <a:rPr kumimoji="1" lang="zh-TW" altLang="en-US" sz="2800" b="0" i="1" smtClean="0">
                                  <a:latin typeface="Cambria Math" panose="02040503050406030204" pitchFamily="18" charset="0"/>
                                </a:rPr>
                                <m:t> </m:t>
                              </m:r>
                            </m:e>
                            <m:e>
                              <m:r>
                                <a:rPr kumimoji="1" lang="zh-TW" altLang="en-US" sz="2800" b="0" i="1" smtClean="0">
                                  <a:latin typeface="Cambria Math" panose="02040503050406030204" pitchFamily="18" charset="0"/>
                                </a:rPr>
                                <m:t> </m:t>
                              </m:r>
                            </m:e>
                          </m:eqArr>
                        </m:e>
                      </m:d>
                    </m:oMath>
                  </m:oMathPara>
                </a14:m>
                <a:endParaRPr kumimoji="1" lang="zh-TW" altLang="en-US" sz="2800" dirty="0"/>
              </a:p>
            </p:txBody>
          </p:sp>
        </mc:Choice>
        <mc:Fallback xmlns="">
          <p:sp>
            <p:nvSpPr>
              <p:cNvPr id="9" name="文字方塊 8">
                <a:extLst>
                  <a:ext uri="{FF2B5EF4-FFF2-40B4-BE49-F238E27FC236}">
                    <a16:creationId xmlns:a16="http://schemas.microsoft.com/office/drawing/2014/main" id="{09BF8973-CEDE-AC4F-AAA0-AB5466F5786E}"/>
                  </a:ext>
                </a:extLst>
              </p:cNvPr>
              <p:cNvSpPr txBox="1">
                <a:spLocks noRot="1" noChangeAspect="1" noMove="1" noResize="1" noEditPoints="1" noAdjustHandles="1" noChangeArrowheads="1" noChangeShapeType="1" noTextEdit="1"/>
              </p:cNvSpPr>
              <p:nvPr/>
            </p:nvSpPr>
            <p:spPr>
              <a:xfrm rot="10800000">
                <a:off x="6425789" y="2336969"/>
                <a:ext cx="713984" cy="1211422"/>
              </a:xfrm>
              <a:prstGeom prst="rect">
                <a:avLst/>
              </a:prstGeom>
              <a:blipFill>
                <a:blip r:embed="rId5"/>
                <a:stretch>
                  <a:fillRect l="-222414" t="-294845" r="-251724" b="-206186"/>
                </a:stretch>
              </a:blipFill>
            </p:spPr>
            <p:txBody>
              <a:bodyPr/>
              <a:lstStyle/>
              <a:p>
                <a:r>
                  <a:rPr lang="zh-TW" altLang="en-US">
                    <a:noFill/>
                  </a:rPr>
                  <a:t> </a:t>
                </a:r>
              </a:p>
            </p:txBody>
          </p:sp>
        </mc:Fallback>
      </mc:AlternateContent>
      <p:sp>
        <p:nvSpPr>
          <p:cNvPr id="10" name="文字方塊 9">
            <a:extLst>
              <a:ext uri="{FF2B5EF4-FFF2-40B4-BE49-F238E27FC236}">
                <a16:creationId xmlns:a16="http://schemas.microsoft.com/office/drawing/2014/main" id="{39EB7B6A-1983-0946-8954-FD2A0594AED0}"/>
              </a:ext>
            </a:extLst>
          </p:cNvPr>
          <p:cNvSpPr txBox="1"/>
          <p:nvPr/>
        </p:nvSpPr>
        <p:spPr>
          <a:xfrm>
            <a:off x="6936084" y="2727236"/>
            <a:ext cx="2119106" cy="430887"/>
          </a:xfrm>
          <a:prstGeom prst="rect">
            <a:avLst/>
          </a:prstGeom>
          <a:solidFill>
            <a:schemeClr val="accent4">
              <a:lumMod val="20000"/>
              <a:lumOff val="80000"/>
            </a:schemeClr>
          </a:solidFill>
        </p:spPr>
        <p:txBody>
          <a:bodyPr wrap="none" rtlCol="0">
            <a:spAutoFit/>
          </a:bodyPr>
          <a:lstStyle/>
          <a:p>
            <a:r>
              <a:rPr kumimoji="1" lang="en-US" altLang="zh-TW" sz="2200" dirty="0">
                <a:latin typeface="Chalkboard SE" panose="03050602040202020205" pitchFamily="66" charset="0"/>
                <a:ea typeface="LingWai TC Medium" panose="03050602040302020204" pitchFamily="66" charset="-120"/>
                <a:cs typeface="LingWai TC Medium" panose="03050602040302020204" pitchFamily="66" charset="-120"/>
              </a:rPr>
              <a:t>By connectivity</a:t>
            </a:r>
            <a:endParaRPr kumimoji="1" lang="zh-TW" altLang="en-US" sz="2200" dirty="0">
              <a:latin typeface="Chalkboard SE" panose="03050602040202020205" pitchFamily="66" charset="0"/>
              <a:ea typeface="LingWai TC Medium" panose="03050602040302020204" pitchFamily="66" charset="-120"/>
              <a:cs typeface="LingWai TC Medium" panose="03050602040302020204" pitchFamily="66" charset="-120"/>
            </a:endParaRPr>
          </a:p>
        </p:txBody>
      </p:sp>
      <p:pic>
        <p:nvPicPr>
          <p:cNvPr id="14" name="圖片 13">
            <a:extLst>
              <a:ext uri="{FF2B5EF4-FFF2-40B4-BE49-F238E27FC236}">
                <a16:creationId xmlns:a16="http://schemas.microsoft.com/office/drawing/2014/main" id="{7F12DD11-9066-F647-A7F4-81535F1C0532}"/>
              </a:ext>
            </a:extLst>
          </p:cNvPr>
          <p:cNvPicPr>
            <a:picLocks noChangeAspect="1"/>
          </p:cNvPicPr>
          <p:nvPr/>
        </p:nvPicPr>
        <p:blipFill>
          <a:blip r:embed="rId6"/>
          <a:stretch>
            <a:fillRect/>
          </a:stretch>
        </p:blipFill>
        <p:spPr>
          <a:xfrm>
            <a:off x="3773654" y="4216089"/>
            <a:ext cx="2184400" cy="1968500"/>
          </a:xfrm>
          <a:prstGeom prst="rect">
            <a:avLst/>
          </a:prstGeom>
        </p:spPr>
      </p:pic>
    </p:spTree>
    <p:extLst>
      <p:ext uri="{BB962C8B-B14F-4D97-AF65-F5344CB8AC3E}">
        <p14:creationId xmlns:p14="http://schemas.microsoft.com/office/powerpoint/2010/main" val="2343603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內容版面配置區 19">
            <a:extLst>
              <a:ext uri="{FF2B5EF4-FFF2-40B4-BE49-F238E27FC236}">
                <a16:creationId xmlns:a16="http://schemas.microsoft.com/office/drawing/2014/main" id="{618CF7B7-9CE1-474E-84C2-DBB5AF93E0A6}"/>
              </a:ext>
            </a:extLst>
          </p:cNvPr>
          <p:cNvSpPr>
            <a:spLocks noGrp="1"/>
          </p:cNvSpPr>
          <p:nvPr>
            <p:ph idx="1"/>
          </p:nvPr>
        </p:nvSpPr>
        <p:spPr>
          <a:xfrm>
            <a:off x="329627" y="1030449"/>
            <a:ext cx="7886700" cy="5053841"/>
          </a:xfrm>
        </p:spPr>
        <p:txBody>
          <a:bodyPr>
            <a:normAutofit/>
          </a:bodyPr>
          <a:lstStyle/>
          <a:p>
            <a:r>
              <a:rPr lang="en-US" altLang="zh-TW" sz="2000" dirty="0"/>
              <a:t>Target Hamiltonian:</a:t>
            </a:r>
          </a:p>
          <a:p>
            <a:pPr marL="457200" lvl="1" indent="0">
              <a:buNone/>
            </a:pPr>
            <a:endParaRPr lang="en-US" altLang="zh-TW" sz="1000" dirty="0"/>
          </a:p>
          <a:p>
            <a:r>
              <a:rPr lang="en-US" altLang="zh-TW" sz="2000" dirty="0"/>
              <a:t>Loss function:</a:t>
            </a:r>
          </a:p>
          <a:p>
            <a:r>
              <a:rPr lang="en-US" altLang="zh-TW" sz="2000" dirty="0"/>
              <a:t>Activation function: </a:t>
            </a:r>
          </a:p>
          <a:p>
            <a:endParaRPr lang="en-US" altLang="zh-TW" sz="2000" dirty="0"/>
          </a:p>
          <a:p>
            <a:endParaRPr lang="en-US" altLang="zh-TW" sz="2000" dirty="0"/>
          </a:p>
        </p:txBody>
      </p:sp>
      <p:sp>
        <p:nvSpPr>
          <p:cNvPr id="2" name="標題 1">
            <a:extLst>
              <a:ext uri="{FF2B5EF4-FFF2-40B4-BE49-F238E27FC236}">
                <a16:creationId xmlns:a16="http://schemas.microsoft.com/office/drawing/2014/main" id="{3F688D13-8713-3B46-BAC5-CCAEC32C49C6}"/>
              </a:ext>
            </a:extLst>
          </p:cNvPr>
          <p:cNvSpPr>
            <a:spLocks noGrp="1"/>
          </p:cNvSpPr>
          <p:nvPr>
            <p:ph type="title"/>
          </p:nvPr>
        </p:nvSpPr>
        <p:spPr>
          <a:xfrm>
            <a:off x="944216" y="330836"/>
            <a:ext cx="8099423" cy="608909"/>
          </a:xfrm>
        </p:spPr>
        <p:txBody>
          <a:bodyPr>
            <a:noAutofit/>
          </a:bodyPr>
          <a:lstStyle/>
          <a:p>
            <a:r>
              <a:rPr kumimoji="1" lang="en-US" altLang="zh-TW" sz="2800" dirty="0"/>
              <a:t>Experiment -1. Annealing on random </a:t>
            </a:r>
            <a:r>
              <a:rPr kumimoji="1" lang="en-US" altLang="zh-TW" sz="2800" dirty="0" err="1"/>
              <a:t>Ising</a:t>
            </a:r>
            <a:r>
              <a:rPr kumimoji="1" lang="en-US" altLang="zh-TW" sz="2800" dirty="0"/>
              <a:t> chains</a:t>
            </a:r>
          </a:p>
        </p:txBody>
      </p:sp>
      <p:sp>
        <p:nvSpPr>
          <p:cNvPr id="4" name="投影片編號版面配置區 3">
            <a:extLst>
              <a:ext uri="{FF2B5EF4-FFF2-40B4-BE49-F238E27FC236}">
                <a16:creationId xmlns:a16="http://schemas.microsoft.com/office/drawing/2014/main" id="{4B6793E2-5E1F-964F-B2D0-B2EF08FC9D68}"/>
              </a:ext>
            </a:extLst>
          </p:cNvPr>
          <p:cNvSpPr>
            <a:spLocks noGrp="1"/>
          </p:cNvSpPr>
          <p:nvPr>
            <p:ph type="sldNum" sz="quarter" idx="12"/>
          </p:nvPr>
        </p:nvSpPr>
        <p:spPr/>
        <p:txBody>
          <a:bodyPr/>
          <a:lstStyle/>
          <a:p>
            <a:fld id="{837FDD2A-A019-DD4E-B4DC-C75AF499AB19}" type="slidenum">
              <a:rPr kumimoji="1" lang="zh-TW" altLang="en-US" smtClean="0"/>
              <a:pPr/>
              <a:t>12</a:t>
            </a:fld>
            <a:endParaRPr kumimoji="1" lang="zh-TW" altLang="en-US" dirty="0"/>
          </a:p>
        </p:txBody>
      </p:sp>
      <p:pic>
        <p:nvPicPr>
          <p:cNvPr id="5" name="圖片 4">
            <a:extLst>
              <a:ext uri="{FF2B5EF4-FFF2-40B4-BE49-F238E27FC236}">
                <a16:creationId xmlns:a16="http://schemas.microsoft.com/office/drawing/2014/main" id="{29C690F5-7099-E24E-8323-4DDFEDEBEC47}"/>
              </a:ext>
            </a:extLst>
          </p:cNvPr>
          <p:cNvPicPr>
            <a:picLocks noChangeAspect="1"/>
          </p:cNvPicPr>
          <p:nvPr/>
        </p:nvPicPr>
        <p:blipFill>
          <a:blip r:embed="rId3"/>
          <a:stretch>
            <a:fillRect/>
          </a:stretch>
        </p:blipFill>
        <p:spPr>
          <a:xfrm>
            <a:off x="2942923" y="947589"/>
            <a:ext cx="2645433" cy="700569"/>
          </a:xfrm>
          <a:prstGeom prst="rect">
            <a:avLst/>
          </a:prstGeom>
        </p:spPr>
      </p:pic>
      <p:pic>
        <p:nvPicPr>
          <p:cNvPr id="7" name="圖片 6">
            <a:extLst>
              <a:ext uri="{FF2B5EF4-FFF2-40B4-BE49-F238E27FC236}">
                <a16:creationId xmlns:a16="http://schemas.microsoft.com/office/drawing/2014/main" id="{ECD19181-5009-B545-A8CF-53D0ED5BA27C}"/>
              </a:ext>
            </a:extLst>
          </p:cNvPr>
          <p:cNvPicPr>
            <a:picLocks noChangeAspect="1"/>
          </p:cNvPicPr>
          <p:nvPr/>
        </p:nvPicPr>
        <p:blipFill>
          <a:blip r:embed="rId4"/>
          <a:stretch>
            <a:fillRect/>
          </a:stretch>
        </p:blipFill>
        <p:spPr>
          <a:xfrm>
            <a:off x="2141104" y="1666489"/>
            <a:ext cx="2797967" cy="460425"/>
          </a:xfrm>
          <a:prstGeom prst="rect">
            <a:avLst/>
          </a:prstGeom>
        </p:spPr>
      </p:pic>
      <mc:AlternateContent xmlns:mc="http://schemas.openxmlformats.org/markup-compatibility/2006">
        <mc:Choice xmlns:a14="http://schemas.microsoft.com/office/drawing/2010/main" Requires="a14">
          <p:graphicFrame>
            <p:nvGraphicFramePr>
              <p:cNvPr id="21" name="表格 21">
                <a:extLst>
                  <a:ext uri="{FF2B5EF4-FFF2-40B4-BE49-F238E27FC236}">
                    <a16:creationId xmlns:a16="http://schemas.microsoft.com/office/drawing/2014/main" id="{71C8051A-ACA8-0548-A4EB-D1BC2ABB7682}"/>
                  </a:ext>
                </a:extLst>
              </p:cNvPr>
              <p:cNvGraphicFramePr>
                <a:graphicFrameLocks noGrp="1"/>
              </p:cNvGraphicFramePr>
              <p:nvPr>
                <p:extLst>
                  <p:ext uri="{D42A27DB-BD31-4B8C-83A1-F6EECF244321}">
                    <p14:modId xmlns:p14="http://schemas.microsoft.com/office/powerpoint/2010/main" val="1945354378"/>
                  </p:ext>
                </p:extLst>
              </p:nvPr>
            </p:nvGraphicFramePr>
            <p:xfrm>
              <a:off x="401825" y="2720237"/>
              <a:ext cx="8340349" cy="3683382"/>
            </p:xfrm>
            <a:graphic>
              <a:graphicData uri="http://schemas.openxmlformats.org/drawingml/2006/table">
                <a:tbl>
                  <a:tblPr firstRow="1" bandRow="1">
                    <a:tableStyleId>{5940675A-B579-460E-94D1-54222C63F5DA}</a:tableStyleId>
                  </a:tblPr>
                  <a:tblGrid>
                    <a:gridCol w="3032751">
                      <a:extLst>
                        <a:ext uri="{9D8B030D-6E8A-4147-A177-3AD203B41FA5}">
                          <a16:colId xmlns:a16="http://schemas.microsoft.com/office/drawing/2014/main" val="2307697888"/>
                        </a:ext>
                      </a:extLst>
                    </a:gridCol>
                    <a:gridCol w="5307598">
                      <a:extLst>
                        <a:ext uri="{9D8B030D-6E8A-4147-A177-3AD203B41FA5}">
                          <a16:colId xmlns:a16="http://schemas.microsoft.com/office/drawing/2014/main" val="2780837385"/>
                        </a:ext>
                      </a:extLst>
                    </a:gridCol>
                  </a:tblGrid>
                  <a:tr h="245868">
                    <a:tc>
                      <a:txBody>
                        <a:bodyPr/>
                        <a:lstStyle/>
                        <a:p>
                          <a:r>
                            <a:rPr lang="en-US" altLang="zh-TW" sz="1400" dirty="0"/>
                            <a:t> </a:t>
                          </a:r>
                          <a:r>
                            <a:rPr lang="en-US" altLang="zh-TW" sz="1400" b="1" kern="1200" dirty="0">
                              <a:solidFill>
                                <a:schemeClr val="tx1"/>
                              </a:solidFill>
                              <a:latin typeface="Times New Roman" panose="02020603050405020304" pitchFamily="18" charset="0"/>
                              <a:ea typeface="Kaiti SC" panose="02010600040101010101" pitchFamily="2" charset="-122"/>
                              <a:cs typeface="Times New Roman" panose="02020603050405020304" pitchFamily="18" charset="0"/>
                            </a:rPr>
                            <a:t>Experimental conditions Parameter</a:t>
                          </a:r>
                        </a:p>
                      </a:txBody>
                      <a:tcP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latin typeface="Times New Roman" panose="02020603050405020304" pitchFamily="18" charset="0"/>
                              <a:ea typeface="Kaiti SC" panose="02010600040101010101" pitchFamily="2" charset="-122"/>
                              <a:cs typeface="Times New Roman" panose="02020603050405020304" pitchFamily="18" charset="0"/>
                            </a:rPr>
                            <a:t>Value</a:t>
                          </a:r>
                        </a:p>
                      </a:txBody>
                      <a:tcPr>
                        <a:solidFill>
                          <a:schemeClr val="accent6">
                            <a:lumMod val="20000"/>
                            <a:lumOff val="80000"/>
                          </a:schemeClr>
                        </a:solidFill>
                      </a:tcPr>
                    </a:tc>
                    <a:extLst>
                      <a:ext uri="{0D108BD9-81ED-4DB2-BD59-A6C34878D82A}">
                        <a16:rowId xmlns:a16="http://schemas.microsoft.com/office/drawing/2014/main" val="1514426322"/>
                      </a:ext>
                    </a:extLst>
                  </a:tr>
                  <a:tr h="245868">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Architecture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Tensorized RNN wave function with no weight-sharing</a:t>
                          </a:r>
                        </a:p>
                      </a:txBody>
                      <a:tcPr/>
                    </a:tc>
                    <a:extLst>
                      <a:ext uri="{0D108BD9-81ED-4DB2-BD59-A6C34878D82A}">
                        <a16:rowId xmlns:a16="http://schemas.microsoft.com/office/drawing/2014/main" val="34446078"/>
                      </a:ext>
                    </a:extLst>
                  </a:tr>
                  <a:tr h="245868">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memory units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𝑑</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h</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=40</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tc>
                    <a:extLst>
                      <a:ext uri="{0D108BD9-81ED-4DB2-BD59-A6C34878D82A}">
                        <a16:rowId xmlns:a16="http://schemas.microsoft.com/office/drawing/2014/main" val="4137826649"/>
                      </a:ext>
                    </a:extLst>
                  </a:tr>
                  <a:tr h="245868">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samples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𝑠</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=50</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tc>
                    <a:extLst>
                      <a:ext uri="{0D108BD9-81ED-4DB2-BD59-A6C34878D82A}">
                        <a16:rowId xmlns:a16="http://schemas.microsoft.com/office/drawing/2014/main" val="882350195"/>
                      </a:ext>
                    </a:extLst>
                  </a:tr>
                  <a:tr h="245868">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magnetic field for VQA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m:rPr>
                                        <m:sty m:val="p"/>
                                      </m:rPr>
                                      <a:rPr lang="el-GR" altLang="zh-TW" sz="1400" b="0" i="1" smtClean="0">
                                        <a:latin typeface="Cambria Math" panose="02040503050406030204" pitchFamily="18" charset="0"/>
                                        <a:ea typeface="Cambria Math" panose="02040503050406030204" pitchFamily="18" charset="0"/>
                                        <a:cs typeface="Mongolian Baiti" panose="03000500000000000000" pitchFamily="66" charset="0"/>
                                      </a:rPr>
                                      <m:t>Γ</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0</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=40</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tc>
                    <a:extLst>
                      <a:ext uri="{0D108BD9-81ED-4DB2-BD59-A6C34878D82A}">
                        <a16:rowId xmlns:a16="http://schemas.microsoft.com/office/drawing/2014/main" val="35061161"/>
                      </a:ext>
                    </a:extLst>
                  </a:tr>
                  <a:tr h="245868">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Temperature for VCA</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𝑇</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0</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=1</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tc>
                    <a:extLst>
                      <a:ext uri="{0D108BD9-81ED-4DB2-BD59-A6C34878D82A}">
                        <a16:rowId xmlns:a16="http://schemas.microsoft.com/office/drawing/2014/main" val="118336275"/>
                      </a:ext>
                    </a:extLst>
                  </a:tr>
                  <a:tr h="245868">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Learning rate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𝜂</m:t>
                                </m:r>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=5∗</m:t>
                                </m:r>
                                <m:sSup>
                                  <m:sSupPr>
                                    <m:ctrlP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ctrlPr>
                                  </m:sSupPr>
                                  <m:e>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10</m:t>
                                    </m:r>
                                  </m:e>
                                  <m:sup>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−4</m:t>
                                    </m:r>
                                  </m:sup>
                                </m:sSup>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tc>
                    <a:extLst>
                      <a:ext uri="{0D108BD9-81ED-4DB2-BD59-A6C34878D82A}">
                        <a16:rowId xmlns:a16="http://schemas.microsoft.com/office/drawing/2014/main" val="574986729"/>
                      </a:ext>
                    </a:extLst>
                  </a:tr>
                  <a:tr h="25913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Warmup steps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𝑤𝑎𝑟𝑚𝑢𝑝</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=1000</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tc>
                    <a:extLst>
                      <a:ext uri="{0D108BD9-81ED-4DB2-BD59-A6C34878D82A}">
                        <a16:rowId xmlns:a16="http://schemas.microsoft.com/office/drawing/2014/main" val="1193326397"/>
                      </a:ext>
                    </a:extLst>
                  </a:tr>
                  <a:tr h="245868">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random instances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𝑖𝑛𝑠𝑡𝑎𝑛𝑐𝑒𝑠</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=25</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tc>
                    <a:extLst>
                      <a:ext uri="{0D108BD9-81ED-4DB2-BD59-A6C34878D82A}">
                        <a16:rowId xmlns:a16="http://schemas.microsoft.com/office/drawing/2014/main" val="528894187"/>
                      </a:ext>
                    </a:extLst>
                  </a:tr>
                  <a:tr h="245868">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System size 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400" b="0" i="1" dirty="0" smtClean="0">
                                    <a:latin typeface="Cambria Math" panose="02040503050406030204" pitchFamily="18" charset="0"/>
                                    <a:ea typeface="Kaiti SC" panose="02010600040101010101" pitchFamily="2" charset="-122"/>
                                    <a:cs typeface="Mongolian Baiti" panose="03000500000000000000" pitchFamily="66" charset="0"/>
                                  </a:rPr>
                                  <m:t>32, 64, 128</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solidFill>
                          <a:schemeClr val="accent2">
                            <a:lumMod val="20000"/>
                            <a:lumOff val="80000"/>
                          </a:schemeClr>
                        </a:solidFill>
                      </a:tcPr>
                    </a:tc>
                    <a:extLst>
                      <a:ext uri="{0D108BD9-81ED-4DB2-BD59-A6C34878D82A}">
                        <a16:rowId xmlns:a16="http://schemas.microsoft.com/office/drawing/2014/main" val="2893615055"/>
                      </a:ext>
                    </a:extLst>
                  </a:tr>
                  <a:tr h="24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𝑁</m:t>
                                    </m:r>
                                  </m:e>
                                  <m:sub>
                                    <m:r>
                                      <a:rPr lang="en-US" altLang="zh-TW" sz="1400" b="0" i="1" smtClean="0">
                                        <a:latin typeface="Cambria Math" panose="02040503050406030204" pitchFamily="18" charset="0"/>
                                      </a:rPr>
                                      <m:t>𝑇𝑟𝑎𝑖𝑛</m:t>
                                    </m:r>
                                  </m:sub>
                                </m:sSub>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𝑁</m:t>
                                    </m:r>
                                  </m:e>
                                  <m:sub>
                                    <m:r>
                                      <a:rPr lang="en-US" altLang="zh-TW" sz="1400" b="0" i="1" smtClean="0">
                                        <a:latin typeface="Cambria Math" panose="02040503050406030204" pitchFamily="18" charset="0"/>
                                      </a:rPr>
                                      <m:t>𝑇𝑟𝑎𝑖𝑛</m:t>
                                    </m:r>
                                  </m:sub>
                                </m:sSub>
                                <m:r>
                                  <a:rPr lang="en-US" altLang="zh-TW" sz="1400" b="0" i="1" smtClean="0">
                                    <a:latin typeface="Cambria Math" panose="02040503050406030204" pitchFamily="18" charset="0"/>
                                  </a:rPr>
                                  <m:t>=</m:t>
                                </m:r>
                                <m:r>
                                  <a:rPr lang="en-US" altLang="zh-TW" sz="1400" b="0" i="1" dirty="0" smtClean="0">
                                    <a:latin typeface="Cambria Math" panose="02040503050406030204" pitchFamily="18" charset="0"/>
                                    <a:ea typeface="Kaiti SC" panose="02010600040101010101" pitchFamily="2" charset="-122"/>
                                    <a:cs typeface="Mongolian Baiti" panose="03000500000000000000" pitchFamily="66" charset="0"/>
                                  </a:rPr>
                                  <m:t>5</m:t>
                                </m:r>
                              </m:oMath>
                            </m:oMathPara>
                          </a14:m>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extLst>
                      <a:ext uri="{0D108BD9-81ED-4DB2-BD59-A6C34878D82A}">
                        <a16:rowId xmlns:a16="http://schemas.microsoft.com/office/drawing/2014/main" val="4005673265"/>
                      </a:ext>
                    </a:extLst>
                  </a:tr>
                  <a:tr h="253398">
                    <a:tc>
                      <a:txBody>
                        <a:bodyPr/>
                        <a:lstStyle/>
                        <a:p>
                          <a:pPr/>
                          <a14:m>
                            <m:oMathPara xmlns:m="http://schemas.openxmlformats.org/officeDocument/2006/math">
                              <m:oMathParaPr>
                                <m:jc m:val="left"/>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𝐽</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+1</m:t>
                                    </m:r>
                                  </m:sub>
                                </m:sSub>
                              </m:oMath>
                            </m:oMathPara>
                          </a14:m>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𝐽</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+1</m:t>
                                  </m:r>
                                </m:sub>
                              </m:sSub>
                            </m:oMath>
                          </a14:m>
                          <a:r>
                            <a:rPr lang="en-US" altLang="zh-TW" sz="1400" b="0" i="0" dirty="0">
                              <a:latin typeface="+mj-lt"/>
                              <a:ea typeface="Cambria Math" panose="02040503050406030204" pitchFamily="18" charset="0"/>
                            </a:rPr>
                            <a:t>∈[0 ,1)</a:t>
                          </a:r>
                          <a:r>
                            <a:rPr lang="zh-TW" altLang="en-US" sz="1400" b="0" dirty="0">
                              <a:latin typeface="Kaiti SC" panose="02010600040101010101" pitchFamily="2" charset="-122"/>
                              <a:ea typeface="Kaiti SC" panose="02010600040101010101" pitchFamily="2" charset="-122"/>
                              <a:cs typeface="Mongolian Baiti" panose="03000500000000000000" pitchFamily="66" charset="0"/>
                            </a:rPr>
                            <a:t> </a:t>
                          </a: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random generated</a:t>
                          </a:r>
                        </a:p>
                      </a:txBody>
                      <a:tcPr/>
                    </a:tc>
                    <a:extLst>
                      <a:ext uri="{0D108BD9-81ED-4DB2-BD59-A6C34878D82A}">
                        <a16:rowId xmlns:a16="http://schemas.microsoft.com/office/drawing/2014/main" val="594732901"/>
                      </a:ext>
                    </a:extLst>
                  </a:tr>
                </a:tbl>
              </a:graphicData>
            </a:graphic>
          </p:graphicFrame>
        </mc:Choice>
        <mc:Fallback>
          <p:graphicFrame>
            <p:nvGraphicFramePr>
              <p:cNvPr id="21" name="表格 21">
                <a:extLst>
                  <a:ext uri="{FF2B5EF4-FFF2-40B4-BE49-F238E27FC236}">
                    <a16:creationId xmlns:a16="http://schemas.microsoft.com/office/drawing/2014/main" id="{71C8051A-ACA8-0548-A4EB-D1BC2ABB7682}"/>
                  </a:ext>
                </a:extLst>
              </p:cNvPr>
              <p:cNvGraphicFramePr>
                <a:graphicFrameLocks noGrp="1"/>
              </p:cNvGraphicFramePr>
              <p:nvPr>
                <p:extLst>
                  <p:ext uri="{D42A27DB-BD31-4B8C-83A1-F6EECF244321}">
                    <p14:modId xmlns:p14="http://schemas.microsoft.com/office/powerpoint/2010/main" val="1945354378"/>
                  </p:ext>
                </p:extLst>
              </p:nvPr>
            </p:nvGraphicFramePr>
            <p:xfrm>
              <a:off x="401825" y="2720237"/>
              <a:ext cx="8340349" cy="3683382"/>
            </p:xfrm>
            <a:graphic>
              <a:graphicData uri="http://schemas.openxmlformats.org/drawingml/2006/table">
                <a:tbl>
                  <a:tblPr firstRow="1" bandRow="1">
                    <a:tableStyleId>{5940675A-B579-460E-94D1-54222C63F5DA}</a:tableStyleId>
                  </a:tblPr>
                  <a:tblGrid>
                    <a:gridCol w="3032751">
                      <a:extLst>
                        <a:ext uri="{9D8B030D-6E8A-4147-A177-3AD203B41FA5}">
                          <a16:colId xmlns:a16="http://schemas.microsoft.com/office/drawing/2014/main" val="2307697888"/>
                        </a:ext>
                      </a:extLst>
                    </a:gridCol>
                    <a:gridCol w="5307598">
                      <a:extLst>
                        <a:ext uri="{9D8B030D-6E8A-4147-A177-3AD203B41FA5}">
                          <a16:colId xmlns:a16="http://schemas.microsoft.com/office/drawing/2014/main" val="2780837385"/>
                        </a:ext>
                      </a:extLst>
                    </a:gridCol>
                  </a:tblGrid>
                  <a:tr h="304800">
                    <a:tc>
                      <a:txBody>
                        <a:bodyPr/>
                        <a:lstStyle/>
                        <a:p>
                          <a:r>
                            <a:rPr lang="en-US" altLang="zh-TW" sz="1400" dirty="0"/>
                            <a:t> </a:t>
                          </a:r>
                          <a:r>
                            <a:rPr lang="en-US" altLang="zh-TW" sz="1400" b="1" kern="1200" dirty="0">
                              <a:solidFill>
                                <a:schemeClr val="tx1"/>
                              </a:solidFill>
                              <a:latin typeface="Times New Roman" panose="02020603050405020304" pitchFamily="18" charset="0"/>
                              <a:ea typeface="Kaiti SC" panose="02010600040101010101" pitchFamily="2" charset="-122"/>
                              <a:cs typeface="Times New Roman" panose="02020603050405020304" pitchFamily="18" charset="0"/>
                            </a:rPr>
                            <a:t>Experimental conditions Parameter</a:t>
                          </a:r>
                        </a:p>
                      </a:txBody>
                      <a:tcP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latin typeface="Times New Roman" panose="02020603050405020304" pitchFamily="18" charset="0"/>
                              <a:ea typeface="Kaiti SC" panose="02010600040101010101" pitchFamily="2" charset="-122"/>
                              <a:cs typeface="Times New Roman" panose="02020603050405020304" pitchFamily="18" charset="0"/>
                            </a:rPr>
                            <a:t>Value</a:t>
                          </a:r>
                        </a:p>
                      </a:txBody>
                      <a:tcPr>
                        <a:solidFill>
                          <a:schemeClr val="accent6">
                            <a:lumMod val="20000"/>
                            <a:lumOff val="80000"/>
                          </a:schemeClr>
                        </a:solidFill>
                      </a:tcPr>
                    </a:tc>
                    <a:extLst>
                      <a:ext uri="{0D108BD9-81ED-4DB2-BD59-A6C34878D82A}">
                        <a16:rowId xmlns:a16="http://schemas.microsoft.com/office/drawing/2014/main" val="1514426322"/>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Architecture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Tensorized RNN wave function with no weight-sharing</a:t>
                          </a:r>
                        </a:p>
                      </a:txBody>
                      <a:tcPr/>
                    </a:tc>
                    <a:extLst>
                      <a:ext uri="{0D108BD9-81ED-4DB2-BD59-A6C34878D82A}">
                        <a16:rowId xmlns:a16="http://schemas.microsoft.com/office/drawing/2014/main" val="34446078"/>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memory units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blipFill>
                          <a:blip r:embed="rId5"/>
                          <a:stretch>
                            <a:fillRect l="-57279" t="-208333" r="-239" b="-929167"/>
                          </a:stretch>
                        </a:blipFill>
                      </a:tcPr>
                    </a:tc>
                    <a:extLst>
                      <a:ext uri="{0D108BD9-81ED-4DB2-BD59-A6C34878D82A}">
                        <a16:rowId xmlns:a16="http://schemas.microsoft.com/office/drawing/2014/main" val="4137826649"/>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samples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blipFill>
                          <a:blip r:embed="rId5"/>
                          <a:stretch>
                            <a:fillRect l="-57279" t="-308333" r="-239" b="-829167"/>
                          </a:stretch>
                        </a:blipFill>
                      </a:tcPr>
                    </a:tc>
                    <a:extLst>
                      <a:ext uri="{0D108BD9-81ED-4DB2-BD59-A6C34878D82A}">
                        <a16:rowId xmlns:a16="http://schemas.microsoft.com/office/drawing/2014/main" val="882350195"/>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magnetic field for VQA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blipFill>
                          <a:blip r:embed="rId5"/>
                          <a:stretch>
                            <a:fillRect l="-57279" t="-408333" r="-239" b="-729167"/>
                          </a:stretch>
                        </a:blipFill>
                      </a:tcPr>
                    </a:tc>
                    <a:extLst>
                      <a:ext uri="{0D108BD9-81ED-4DB2-BD59-A6C34878D82A}">
                        <a16:rowId xmlns:a16="http://schemas.microsoft.com/office/drawing/2014/main" val="35061161"/>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Temperature for VCA</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blipFill>
                          <a:blip r:embed="rId5"/>
                          <a:stretch>
                            <a:fillRect l="-57279" t="-508333" r="-239" b="-629167"/>
                          </a:stretch>
                        </a:blipFill>
                      </a:tcPr>
                    </a:tc>
                    <a:extLst>
                      <a:ext uri="{0D108BD9-81ED-4DB2-BD59-A6C34878D82A}">
                        <a16:rowId xmlns:a16="http://schemas.microsoft.com/office/drawing/2014/main" val="118336275"/>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Learning rate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blipFill>
                          <a:blip r:embed="rId5"/>
                          <a:stretch>
                            <a:fillRect l="-57279" t="-584000" r="-239" b="-504000"/>
                          </a:stretch>
                        </a:blipFill>
                      </a:tcPr>
                    </a:tc>
                    <a:extLst>
                      <a:ext uri="{0D108BD9-81ED-4DB2-BD59-A6C34878D82A}">
                        <a16:rowId xmlns:a16="http://schemas.microsoft.com/office/drawing/2014/main" val="574986729"/>
                      </a:ext>
                    </a:extLst>
                  </a:tr>
                  <a:tr h="321247">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Warmup steps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blipFill>
                          <a:blip r:embed="rId5"/>
                          <a:stretch>
                            <a:fillRect l="-57279" t="-684000" r="-239" b="-404000"/>
                          </a:stretch>
                        </a:blipFill>
                      </a:tcPr>
                    </a:tc>
                    <a:extLst>
                      <a:ext uri="{0D108BD9-81ED-4DB2-BD59-A6C34878D82A}">
                        <a16:rowId xmlns:a16="http://schemas.microsoft.com/office/drawing/2014/main" val="1193326397"/>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random instances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blipFill>
                          <a:blip r:embed="rId5"/>
                          <a:stretch>
                            <a:fillRect l="-57279" t="-816667" r="-239" b="-320833"/>
                          </a:stretch>
                        </a:blipFill>
                      </a:tcPr>
                    </a:tc>
                    <a:extLst>
                      <a:ext uri="{0D108BD9-81ED-4DB2-BD59-A6C34878D82A}">
                        <a16:rowId xmlns:a16="http://schemas.microsoft.com/office/drawing/2014/main" val="528894187"/>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System size 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solidFill>
                          <a:schemeClr val="accent2">
                            <a:lumMod val="20000"/>
                            <a:lumOff val="80000"/>
                          </a:schemeClr>
                        </a:solidFill>
                      </a:tcPr>
                    </a:tc>
                    <a:tc>
                      <a:txBody>
                        <a:bodyPr/>
                        <a:lstStyle/>
                        <a:p>
                          <a:endParaRPr lang="zh-TW"/>
                        </a:p>
                      </a:txBody>
                      <a:tcPr>
                        <a:blipFill>
                          <a:blip r:embed="rId5"/>
                          <a:stretch>
                            <a:fillRect l="-57279" t="-916667" r="-239" b="-220833"/>
                          </a:stretch>
                        </a:blipFill>
                      </a:tcPr>
                    </a:tc>
                    <a:extLst>
                      <a:ext uri="{0D108BD9-81ED-4DB2-BD59-A6C34878D82A}">
                        <a16:rowId xmlns:a16="http://schemas.microsoft.com/office/drawing/2014/main" val="2893615055"/>
                      </a:ext>
                    </a:extLst>
                  </a:tr>
                  <a:tr h="304800">
                    <a:tc>
                      <a:txBody>
                        <a:bodyPr/>
                        <a:lstStyle/>
                        <a:p>
                          <a:endParaRPr lang="zh-TW"/>
                        </a:p>
                      </a:txBody>
                      <a:tcPr>
                        <a:blipFill>
                          <a:blip r:embed="rId5"/>
                          <a:stretch>
                            <a:fillRect l="-418" t="-1016667" r="-175732" b="-120833"/>
                          </a:stretch>
                        </a:blipFill>
                      </a:tcPr>
                    </a:tc>
                    <a:tc>
                      <a:txBody>
                        <a:bodyPr/>
                        <a:lstStyle/>
                        <a:p>
                          <a:endParaRPr lang="zh-TW"/>
                        </a:p>
                      </a:txBody>
                      <a:tcPr>
                        <a:blipFill>
                          <a:blip r:embed="rId5"/>
                          <a:stretch>
                            <a:fillRect l="-57279" t="-1016667" r="-239" b="-120833"/>
                          </a:stretch>
                        </a:blipFill>
                      </a:tcPr>
                    </a:tc>
                    <a:extLst>
                      <a:ext uri="{0D108BD9-81ED-4DB2-BD59-A6C34878D82A}">
                        <a16:rowId xmlns:a16="http://schemas.microsoft.com/office/drawing/2014/main" val="4005673265"/>
                      </a:ext>
                    </a:extLst>
                  </a:tr>
                  <a:tr h="314135">
                    <a:tc>
                      <a:txBody>
                        <a:bodyPr/>
                        <a:lstStyle/>
                        <a:p>
                          <a:endParaRPr lang="zh-TW"/>
                        </a:p>
                      </a:txBody>
                      <a:tcPr>
                        <a:blipFill>
                          <a:blip r:embed="rId5"/>
                          <a:stretch>
                            <a:fillRect l="-418" t="-1072000" r="-175732" b="-16000"/>
                          </a:stretch>
                        </a:blipFill>
                      </a:tcPr>
                    </a:tc>
                    <a:tc>
                      <a:txBody>
                        <a:bodyPr/>
                        <a:lstStyle/>
                        <a:p>
                          <a:endParaRPr lang="zh-TW"/>
                        </a:p>
                      </a:txBody>
                      <a:tcPr>
                        <a:blipFill>
                          <a:blip r:embed="rId5"/>
                          <a:stretch>
                            <a:fillRect l="-57279" t="-1072000" r="-239" b="-16000"/>
                          </a:stretch>
                        </a:blipFill>
                      </a:tcPr>
                    </a:tc>
                    <a:extLst>
                      <a:ext uri="{0D108BD9-81ED-4DB2-BD59-A6C34878D82A}">
                        <a16:rowId xmlns:a16="http://schemas.microsoft.com/office/drawing/2014/main" val="594732901"/>
                      </a:ext>
                    </a:extLst>
                  </a:tr>
                </a:tbl>
              </a:graphicData>
            </a:graphic>
          </p:graphicFrame>
        </mc:Fallback>
      </mc:AlternateContent>
      <p:pic>
        <p:nvPicPr>
          <p:cNvPr id="31" name="圖片 30">
            <a:extLst>
              <a:ext uri="{FF2B5EF4-FFF2-40B4-BE49-F238E27FC236}">
                <a16:creationId xmlns:a16="http://schemas.microsoft.com/office/drawing/2014/main" id="{1D3F97FC-BD86-9445-BC85-2CE4CEAEA7C7}"/>
              </a:ext>
            </a:extLst>
          </p:cNvPr>
          <p:cNvPicPr>
            <a:picLocks noChangeAspect="1"/>
          </p:cNvPicPr>
          <p:nvPr/>
        </p:nvPicPr>
        <p:blipFill>
          <a:blip r:embed="rId6"/>
          <a:stretch>
            <a:fillRect/>
          </a:stretch>
        </p:blipFill>
        <p:spPr>
          <a:xfrm>
            <a:off x="5718862" y="1233178"/>
            <a:ext cx="3277256" cy="1284330"/>
          </a:xfrm>
          <a:prstGeom prst="rect">
            <a:avLst/>
          </a:prstGeom>
        </p:spPr>
      </p:pic>
      <p:pic>
        <p:nvPicPr>
          <p:cNvPr id="32" name="圖片 31">
            <a:extLst>
              <a:ext uri="{FF2B5EF4-FFF2-40B4-BE49-F238E27FC236}">
                <a16:creationId xmlns:a16="http://schemas.microsoft.com/office/drawing/2014/main" id="{3A64235A-D1E2-9C40-817E-2B0E05074597}"/>
              </a:ext>
            </a:extLst>
          </p:cNvPr>
          <p:cNvPicPr>
            <a:picLocks noChangeAspect="1"/>
          </p:cNvPicPr>
          <p:nvPr/>
        </p:nvPicPr>
        <p:blipFill>
          <a:blip r:embed="rId7"/>
          <a:stretch>
            <a:fillRect/>
          </a:stretch>
        </p:blipFill>
        <p:spPr>
          <a:xfrm>
            <a:off x="2891255" y="2040586"/>
            <a:ext cx="2697101" cy="594427"/>
          </a:xfrm>
          <a:prstGeom prst="rect">
            <a:avLst/>
          </a:prstGeom>
        </p:spPr>
      </p:pic>
    </p:spTree>
    <p:extLst>
      <p:ext uri="{BB962C8B-B14F-4D97-AF65-F5344CB8AC3E}">
        <p14:creationId xmlns:p14="http://schemas.microsoft.com/office/powerpoint/2010/main" val="814490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內容版面配置區 40">
            <a:extLst>
              <a:ext uri="{FF2B5EF4-FFF2-40B4-BE49-F238E27FC236}">
                <a16:creationId xmlns:a16="http://schemas.microsoft.com/office/drawing/2014/main" id="{6A4800B0-A7D9-3F4A-B8E0-E377B4C08566}"/>
              </a:ext>
            </a:extLst>
          </p:cNvPr>
          <p:cNvPicPr>
            <a:picLocks noGrp="1" noChangeAspect="1"/>
          </p:cNvPicPr>
          <p:nvPr>
            <p:ph idx="1"/>
          </p:nvPr>
        </p:nvPicPr>
        <p:blipFill>
          <a:blip r:embed="rId3"/>
          <a:stretch>
            <a:fillRect/>
          </a:stretch>
        </p:blipFill>
        <p:spPr>
          <a:xfrm>
            <a:off x="1917173" y="2473880"/>
            <a:ext cx="5617419" cy="2201421"/>
          </a:xfrm>
          <a:prstGeom prst="rect">
            <a:avLst/>
          </a:prstGeom>
        </p:spPr>
      </p:pic>
      <p:sp>
        <p:nvSpPr>
          <p:cNvPr id="2" name="標題 1">
            <a:extLst>
              <a:ext uri="{FF2B5EF4-FFF2-40B4-BE49-F238E27FC236}">
                <a16:creationId xmlns:a16="http://schemas.microsoft.com/office/drawing/2014/main" id="{7BDDF546-90DF-7248-BD31-056E32654623}"/>
              </a:ext>
            </a:extLst>
          </p:cNvPr>
          <p:cNvSpPr>
            <a:spLocks noGrp="1"/>
          </p:cNvSpPr>
          <p:nvPr>
            <p:ph type="title"/>
          </p:nvPr>
        </p:nvSpPr>
        <p:spPr/>
        <p:txBody>
          <a:bodyPr/>
          <a:lstStyle/>
          <a:p>
            <a:r>
              <a:rPr kumimoji="1" lang="en-US" altLang="zh-TW" dirty="0"/>
              <a:t>1D Tensorized RNN</a:t>
            </a:r>
            <a:endParaRPr kumimoji="1" lang="zh-TW" altLang="en-US" dirty="0"/>
          </a:p>
        </p:txBody>
      </p:sp>
      <p:sp>
        <p:nvSpPr>
          <p:cNvPr id="4" name="投影片編號版面配置區 3">
            <a:extLst>
              <a:ext uri="{FF2B5EF4-FFF2-40B4-BE49-F238E27FC236}">
                <a16:creationId xmlns:a16="http://schemas.microsoft.com/office/drawing/2014/main" id="{E42E05E6-E9AB-7E4A-903F-EBF9D33C7629}"/>
              </a:ext>
            </a:extLst>
          </p:cNvPr>
          <p:cNvSpPr>
            <a:spLocks noGrp="1"/>
          </p:cNvSpPr>
          <p:nvPr>
            <p:ph type="sldNum" sz="quarter" idx="12"/>
          </p:nvPr>
        </p:nvSpPr>
        <p:spPr/>
        <p:txBody>
          <a:bodyPr/>
          <a:lstStyle/>
          <a:p>
            <a:fld id="{837FDD2A-A019-DD4E-B4DC-C75AF499AB19}" type="slidenum">
              <a:rPr kumimoji="1" lang="zh-TW" altLang="en-US" smtClean="0"/>
              <a:pPr/>
              <a:t>13</a:t>
            </a:fld>
            <a:endParaRPr kumimoji="1" lang="zh-TW" altLang="en-US" dirty="0"/>
          </a:p>
        </p:txBody>
      </p:sp>
      <mc:AlternateContent xmlns:mc="http://schemas.openxmlformats.org/markup-compatibility/2006">
        <mc:Choice xmlns:p14="http://schemas.microsoft.com/office/powerpoint/2010/main" Requires="p14">
          <p:contentPart p14:bwMode="auto" r:id="rId4">
            <p14:nvContentPartPr>
              <p14:cNvPr id="14" name="筆跡 13">
                <a:extLst>
                  <a:ext uri="{FF2B5EF4-FFF2-40B4-BE49-F238E27FC236}">
                    <a16:creationId xmlns:a16="http://schemas.microsoft.com/office/drawing/2014/main" id="{79784ADB-DF07-EF49-8BC6-BD3577B01D4A}"/>
                  </a:ext>
                </a:extLst>
              </p14:cNvPr>
              <p14:cNvContentPartPr/>
              <p14:nvPr/>
            </p14:nvContentPartPr>
            <p14:xfrm>
              <a:off x="1967331" y="1912677"/>
              <a:ext cx="386640" cy="343800"/>
            </p14:xfrm>
          </p:contentPart>
        </mc:Choice>
        <mc:Fallback>
          <p:pic>
            <p:nvPicPr>
              <p:cNvPr id="14" name="筆跡 13">
                <a:extLst>
                  <a:ext uri="{FF2B5EF4-FFF2-40B4-BE49-F238E27FC236}">
                    <a16:creationId xmlns:a16="http://schemas.microsoft.com/office/drawing/2014/main" id="{79784ADB-DF07-EF49-8BC6-BD3577B01D4A}"/>
                  </a:ext>
                </a:extLst>
              </p:cNvPr>
              <p:cNvPicPr/>
              <p:nvPr/>
            </p:nvPicPr>
            <p:blipFill>
              <a:blip r:embed="rId5"/>
              <a:stretch>
                <a:fillRect/>
              </a:stretch>
            </p:blipFill>
            <p:spPr>
              <a:xfrm>
                <a:off x="1904390" y="1849677"/>
                <a:ext cx="512163" cy="469440"/>
              </a:xfrm>
              <a:prstGeom prst="rect">
                <a:avLst/>
              </a:prstGeom>
            </p:spPr>
          </p:pic>
        </mc:Fallback>
      </mc:AlternateContent>
      <p:pic>
        <p:nvPicPr>
          <p:cNvPr id="49" name="圖片 48">
            <a:extLst>
              <a:ext uri="{FF2B5EF4-FFF2-40B4-BE49-F238E27FC236}">
                <a16:creationId xmlns:a16="http://schemas.microsoft.com/office/drawing/2014/main" id="{669519B3-55A7-0A4E-81C9-5B6C5018A8C6}"/>
              </a:ext>
            </a:extLst>
          </p:cNvPr>
          <p:cNvPicPr>
            <a:picLocks noChangeAspect="1"/>
          </p:cNvPicPr>
          <p:nvPr/>
        </p:nvPicPr>
        <p:blipFill>
          <a:blip r:embed="rId6"/>
          <a:stretch>
            <a:fillRect/>
          </a:stretch>
        </p:blipFill>
        <p:spPr>
          <a:xfrm>
            <a:off x="458151" y="990121"/>
            <a:ext cx="5417698" cy="492518"/>
          </a:xfrm>
          <a:prstGeom prst="rect">
            <a:avLst/>
          </a:prstGeom>
        </p:spPr>
      </p:pic>
      <p:pic>
        <p:nvPicPr>
          <p:cNvPr id="59" name="圖片 58">
            <a:extLst>
              <a:ext uri="{FF2B5EF4-FFF2-40B4-BE49-F238E27FC236}">
                <a16:creationId xmlns:a16="http://schemas.microsoft.com/office/drawing/2014/main" id="{B5C8D9AF-E242-5347-9601-511148314D64}"/>
              </a:ext>
            </a:extLst>
          </p:cNvPr>
          <p:cNvPicPr>
            <a:picLocks noChangeAspect="1"/>
          </p:cNvPicPr>
          <p:nvPr/>
        </p:nvPicPr>
        <p:blipFill>
          <a:blip r:embed="rId7"/>
          <a:stretch>
            <a:fillRect/>
          </a:stretch>
        </p:blipFill>
        <p:spPr>
          <a:xfrm>
            <a:off x="5770419" y="5407791"/>
            <a:ext cx="2576856" cy="47377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0" name="筆跡 29">
                <a:extLst>
                  <a:ext uri="{FF2B5EF4-FFF2-40B4-BE49-F238E27FC236}">
                    <a16:creationId xmlns:a16="http://schemas.microsoft.com/office/drawing/2014/main" id="{43FEB0EA-9149-774D-AC6D-A1D5815B0A1D}"/>
                  </a:ext>
                </a:extLst>
              </p14:cNvPr>
              <p14:cNvContentPartPr/>
              <p14:nvPr/>
            </p14:nvContentPartPr>
            <p14:xfrm>
              <a:off x="2697404" y="4574081"/>
              <a:ext cx="4759113" cy="675539"/>
            </p14:xfrm>
          </p:contentPart>
        </mc:Choice>
        <mc:Fallback xmlns="">
          <p:pic>
            <p:nvPicPr>
              <p:cNvPr id="30" name="筆跡 29">
                <a:extLst>
                  <a:ext uri="{FF2B5EF4-FFF2-40B4-BE49-F238E27FC236}">
                    <a16:creationId xmlns:a16="http://schemas.microsoft.com/office/drawing/2014/main" id="{43FEB0EA-9149-774D-AC6D-A1D5815B0A1D}"/>
                  </a:ext>
                </a:extLst>
              </p:cNvPr>
              <p:cNvPicPr/>
              <p:nvPr/>
            </p:nvPicPr>
            <p:blipFill>
              <a:blip r:embed="rId9"/>
              <a:stretch>
                <a:fillRect/>
              </a:stretch>
            </p:blipFill>
            <p:spPr>
              <a:xfrm>
                <a:off x="2634400" y="4196341"/>
                <a:ext cx="4884760" cy="1431379"/>
              </a:xfrm>
              <a:prstGeom prst="rect">
                <a:avLst/>
              </a:prstGeom>
            </p:spPr>
          </p:pic>
        </mc:Fallback>
      </mc:AlternateContent>
      <p:pic>
        <p:nvPicPr>
          <p:cNvPr id="57" name="圖片 56">
            <a:extLst>
              <a:ext uri="{FF2B5EF4-FFF2-40B4-BE49-F238E27FC236}">
                <a16:creationId xmlns:a16="http://schemas.microsoft.com/office/drawing/2014/main" id="{42E41D05-4A8E-FF4C-B00B-3A1CAEB11FBD}"/>
              </a:ext>
            </a:extLst>
          </p:cNvPr>
          <p:cNvPicPr>
            <a:picLocks noChangeAspect="1"/>
          </p:cNvPicPr>
          <p:nvPr/>
        </p:nvPicPr>
        <p:blipFill>
          <a:blip r:embed="rId10"/>
          <a:stretch>
            <a:fillRect/>
          </a:stretch>
        </p:blipFill>
        <p:spPr>
          <a:xfrm>
            <a:off x="219703" y="4801427"/>
            <a:ext cx="4099310" cy="1509693"/>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34" name="筆跡 33">
                <a:extLst>
                  <a:ext uri="{FF2B5EF4-FFF2-40B4-BE49-F238E27FC236}">
                    <a16:creationId xmlns:a16="http://schemas.microsoft.com/office/drawing/2014/main" id="{D4E9A909-600B-2A44-B77B-B46C1910D4DF}"/>
                  </a:ext>
                </a:extLst>
              </p14:cNvPr>
              <p14:cNvContentPartPr/>
              <p14:nvPr/>
            </p14:nvContentPartPr>
            <p14:xfrm>
              <a:off x="3546000" y="4035780"/>
              <a:ext cx="360" cy="360"/>
            </p14:xfrm>
          </p:contentPart>
        </mc:Choice>
        <mc:Fallback xmlns="">
          <p:pic>
            <p:nvPicPr>
              <p:cNvPr id="34" name="筆跡 33">
                <a:extLst>
                  <a:ext uri="{FF2B5EF4-FFF2-40B4-BE49-F238E27FC236}">
                    <a16:creationId xmlns:a16="http://schemas.microsoft.com/office/drawing/2014/main" id="{D4E9A909-600B-2A44-B77B-B46C1910D4DF}"/>
                  </a:ext>
                </a:extLst>
              </p:cNvPr>
              <p:cNvPicPr/>
              <p:nvPr/>
            </p:nvPicPr>
            <p:blipFill>
              <a:blip r:embed="rId12"/>
              <a:stretch>
                <a:fillRect/>
              </a:stretch>
            </p:blipFill>
            <p:spPr>
              <a:xfrm>
                <a:off x="3483360" y="3657780"/>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39" name="筆跡 38">
                <a:extLst>
                  <a:ext uri="{FF2B5EF4-FFF2-40B4-BE49-F238E27FC236}">
                    <a16:creationId xmlns:a16="http://schemas.microsoft.com/office/drawing/2014/main" id="{E959B1A2-8EF0-2D46-B322-CB3F75CB95B3}"/>
                  </a:ext>
                </a:extLst>
              </p14:cNvPr>
              <p14:cNvContentPartPr/>
              <p14:nvPr/>
            </p14:nvContentPartPr>
            <p14:xfrm>
              <a:off x="1478213" y="2989401"/>
              <a:ext cx="6554870" cy="1774198"/>
            </p14:xfrm>
          </p:contentPart>
        </mc:Choice>
        <mc:Fallback xmlns="">
          <p:pic>
            <p:nvPicPr>
              <p:cNvPr id="39" name="筆跡 38">
                <a:extLst>
                  <a:ext uri="{FF2B5EF4-FFF2-40B4-BE49-F238E27FC236}">
                    <a16:creationId xmlns:a16="http://schemas.microsoft.com/office/drawing/2014/main" id="{E959B1A2-8EF0-2D46-B322-CB3F75CB95B3}"/>
                  </a:ext>
                </a:extLst>
              </p:cNvPr>
              <p:cNvPicPr/>
              <p:nvPr/>
            </p:nvPicPr>
            <p:blipFill>
              <a:blip r:embed="rId14"/>
              <a:stretch>
                <a:fillRect/>
              </a:stretch>
            </p:blipFill>
            <p:spPr>
              <a:xfrm>
                <a:off x="1415210" y="2611376"/>
                <a:ext cx="6680517" cy="25298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86" name="筆跡 85">
                <a:extLst>
                  <a:ext uri="{FF2B5EF4-FFF2-40B4-BE49-F238E27FC236}">
                    <a16:creationId xmlns:a16="http://schemas.microsoft.com/office/drawing/2014/main" id="{55BDB790-55BC-964C-99DB-7405985BFB56}"/>
                  </a:ext>
                </a:extLst>
              </p14:cNvPr>
              <p14:cNvContentPartPr/>
              <p14:nvPr/>
            </p14:nvContentPartPr>
            <p14:xfrm rot="10800000">
              <a:off x="2773681" y="2046657"/>
              <a:ext cx="4606560" cy="515520"/>
            </p14:xfrm>
          </p:contentPart>
        </mc:Choice>
        <mc:Fallback xmlns="">
          <p:pic>
            <p:nvPicPr>
              <p:cNvPr id="86" name="筆跡 85">
                <a:extLst>
                  <a:ext uri="{FF2B5EF4-FFF2-40B4-BE49-F238E27FC236}">
                    <a16:creationId xmlns:a16="http://schemas.microsoft.com/office/drawing/2014/main" id="{55BDB790-55BC-964C-99DB-7405985BFB56}"/>
                  </a:ext>
                </a:extLst>
              </p:cNvPr>
              <p:cNvPicPr/>
              <p:nvPr/>
            </p:nvPicPr>
            <p:blipFill>
              <a:blip r:embed="rId16"/>
              <a:stretch>
                <a:fillRect/>
              </a:stretch>
            </p:blipFill>
            <p:spPr>
              <a:xfrm rot="10800000">
                <a:off x="2711041" y="1668657"/>
                <a:ext cx="4732200" cy="1271160"/>
              </a:xfrm>
              <a:prstGeom prst="rect">
                <a:avLst/>
              </a:prstGeom>
            </p:spPr>
          </p:pic>
        </mc:Fallback>
      </mc:AlternateContent>
      <p:pic>
        <p:nvPicPr>
          <p:cNvPr id="66" name="圖片 65">
            <a:extLst>
              <a:ext uri="{FF2B5EF4-FFF2-40B4-BE49-F238E27FC236}">
                <a16:creationId xmlns:a16="http://schemas.microsoft.com/office/drawing/2014/main" id="{0693C55E-4114-B441-9E22-B13EC748FF11}"/>
              </a:ext>
            </a:extLst>
          </p:cNvPr>
          <p:cNvPicPr>
            <a:picLocks noChangeAspect="1"/>
          </p:cNvPicPr>
          <p:nvPr/>
        </p:nvPicPr>
        <p:blipFill>
          <a:blip r:embed="rId17"/>
          <a:stretch>
            <a:fillRect/>
          </a:stretch>
        </p:blipFill>
        <p:spPr>
          <a:xfrm>
            <a:off x="3893472" y="1542790"/>
            <a:ext cx="3436620" cy="639371"/>
          </a:xfrm>
          <a:prstGeom prst="rect">
            <a:avLst/>
          </a:prstGeom>
        </p:spPr>
      </p:pic>
      <p:pic>
        <p:nvPicPr>
          <p:cNvPr id="5" name="圖片 4">
            <a:extLst>
              <a:ext uri="{FF2B5EF4-FFF2-40B4-BE49-F238E27FC236}">
                <a16:creationId xmlns:a16="http://schemas.microsoft.com/office/drawing/2014/main" id="{7D436E44-6B6F-D643-BDF5-363424CEAF06}"/>
              </a:ext>
            </a:extLst>
          </p:cNvPr>
          <p:cNvPicPr>
            <a:picLocks noChangeAspect="1"/>
          </p:cNvPicPr>
          <p:nvPr/>
        </p:nvPicPr>
        <p:blipFill>
          <a:blip r:embed="rId18"/>
          <a:stretch>
            <a:fillRect/>
          </a:stretch>
        </p:blipFill>
        <p:spPr>
          <a:xfrm>
            <a:off x="637137" y="1914696"/>
            <a:ext cx="728529" cy="343800"/>
          </a:xfrm>
          <a:prstGeom prst="rect">
            <a:avLst/>
          </a:prstGeom>
        </p:spPr>
      </p:pic>
      <p:pic>
        <p:nvPicPr>
          <p:cNvPr id="7" name="圖片 6">
            <a:extLst>
              <a:ext uri="{FF2B5EF4-FFF2-40B4-BE49-F238E27FC236}">
                <a16:creationId xmlns:a16="http://schemas.microsoft.com/office/drawing/2014/main" id="{FCCC9210-2862-8C47-A8EB-2E997F06F698}"/>
              </a:ext>
            </a:extLst>
          </p:cNvPr>
          <p:cNvPicPr>
            <a:picLocks noChangeAspect="1"/>
          </p:cNvPicPr>
          <p:nvPr/>
        </p:nvPicPr>
        <p:blipFill>
          <a:blip r:embed="rId19"/>
          <a:stretch>
            <a:fillRect/>
          </a:stretch>
        </p:blipFill>
        <p:spPr>
          <a:xfrm>
            <a:off x="2984644" y="2181378"/>
            <a:ext cx="790644" cy="265607"/>
          </a:xfrm>
          <a:prstGeom prst="rect">
            <a:avLst/>
          </a:prstGeom>
        </p:spPr>
      </p:pic>
      <p:pic>
        <p:nvPicPr>
          <p:cNvPr id="9" name="圖片 8">
            <a:extLst>
              <a:ext uri="{FF2B5EF4-FFF2-40B4-BE49-F238E27FC236}">
                <a16:creationId xmlns:a16="http://schemas.microsoft.com/office/drawing/2014/main" id="{1E0BA7EA-4169-A94E-89AD-7CB1896CCBD9}"/>
              </a:ext>
            </a:extLst>
          </p:cNvPr>
          <p:cNvPicPr>
            <a:picLocks noChangeAspect="1"/>
          </p:cNvPicPr>
          <p:nvPr/>
        </p:nvPicPr>
        <p:blipFill>
          <a:blip r:embed="rId20"/>
          <a:stretch>
            <a:fillRect/>
          </a:stretch>
        </p:blipFill>
        <p:spPr>
          <a:xfrm>
            <a:off x="7489578" y="2135894"/>
            <a:ext cx="1243290" cy="322057"/>
          </a:xfrm>
          <a:prstGeom prst="rect">
            <a:avLst/>
          </a:prstGeom>
        </p:spPr>
      </p:pic>
      <mc:AlternateContent xmlns:mc="http://schemas.openxmlformats.org/markup-compatibility/2006">
        <mc:Choice xmlns:p14="http://schemas.microsoft.com/office/powerpoint/2010/main" Requires="p14">
          <p:contentPart p14:bwMode="auto" r:id="rId21">
            <p14:nvContentPartPr>
              <p14:cNvPr id="10" name="筆跡 9">
                <a:extLst>
                  <a:ext uri="{FF2B5EF4-FFF2-40B4-BE49-F238E27FC236}">
                    <a16:creationId xmlns:a16="http://schemas.microsoft.com/office/drawing/2014/main" id="{4AEA36DE-D109-1044-ABFB-C44180DC1485}"/>
                  </a:ext>
                </a:extLst>
              </p14:cNvPr>
              <p14:cNvContentPartPr/>
              <p14:nvPr/>
            </p14:nvContentPartPr>
            <p14:xfrm>
              <a:off x="2222969" y="2585661"/>
              <a:ext cx="276840" cy="211320"/>
            </p14:xfrm>
          </p:contentPart>
        </mc:Choice>
        <mc:Fallback>
          <p:pic>
            <p:nvPicPr>
              <p:cNvPr id="10" name="筆跡 9">
                <a:extLst>
                  <a:ext uri="{FF2B5EF4-FFF2-40B4-BE49-F238E27FC236}">
                    <a16:creationId xmlns:a16="http://schemas.microsoft.com/office/drawing/2014/main" id="{4AEA36DE-D109-1044-ABFB-C44180DC1485}"/>
                  </a:ext>
                </a:extLst>
              </p:cNvPr>
              <p:cNvPicPr/>
              <p:nvPr/>
            </p:nvPicPr>
            <p:blipFill>
              <a:blip r:embed="rId22"/>
              <a:stretch>
                <a:fillRect/>
              </a:stretch>
            </p:blipFill>
            <p:spPr>
              <a:xfrm>
                <a:off x="2213969" y="2576661"/>
                <a:ext cx="29448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 name="筆跡 10">
                <a:extLst>
                  <a:ext uri="{FF2B5EF4-FFF2-40B4-BE49-F238E27FC236}">
                    <a16:creationId xmlns:a16="http://schemas.microsoft.com/office/drawing/2014/main" id="{6F4CEC5D-049B-A449-AD0E-9F2CA4EE5F15}"/>
                  </a:ext>
                </a:extLst>
              </p14:cNvPr>
              <p14:cNvContentPartPr/>
              <p14:nvPr/>
            </p14:nvContentPartPr>
            <p14:xfrm>
              <a:off x="3458396" y="2484813"/>
              <a:ext cx="121320" cy="294840"/>
            </p14:xfrm>
          </p:contentPart>
        </mc:Choice>
        <mc:Fallback>
          <p:pic>
            <p:nvPicPr>
              <p:cNvPr id="11" name="筆跡 10">
                <a:extLst>
                  <a:ext uri="{FF2B5EF4-FFF2-40B4-BE49-F238E27FC236}">
                    <a16:creationId xmlns:a16="http://schemas.microsoft.com/office/drawing/2014/main" id="{6F4CEC5D-049B-A449-AD0E-9F2CA4EE5F15}"/>
                  </a:ext>
                </a:extLst>
              </p:cNvPr>
              <p:cNvPicPr/>
              <p:nvPr/>
            </p:nvPicPr>
            <p:blipFill>
              <a:blip r:embed="rId24"/>
              <a:stretch>
                <a:fillRect/>
              </a:stretch>
            </p:blipFill>
            <p:spPr>
              <a:xfrm>
                <a:off x="3449756" y="2475813"/>
                <a:ext cx="13896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2" name="筆跡 11">
                <a:extLst>
                  <a:ext uri="{FF2B5EF4-FFF2-40B4-BE49-F238E27FC236}">
                    <a16:creationId xmlns:a16="http://schemas.microsoft.com/office/drawing/2014/main" id="{BB964E10-9DA2-A746-A0C4-9706BDB82EF1}"/>
                  </a:ext>
                </a:extLst>
              </p14:cNvPr>
              <p14:cNvContentPartPr/>
              <p14:nvPr/>
            </p14:nvContentPartPr>
            <p14:xfrm>
              <a:off x="7475009" y="2463261"/>
              <a:ext cx="352080" cy="254160"/>
            </p14:xfrm>
          </p:contentPart>
        </mc:Choice>
        <mc:Fallback>
          <p:pic>
            <p:nvPicPr>
              <p:cNvPr id="12" name="筆跡 11">
                <a:extLst>
                  <a:ext uri="{FF2B5EF4-FFF2-40B4-BE49-F238E27FC236}">
                    <a16:creationId xmlns:a16="http://schemas.microsoft.com/office/drawing/2014/main" id="{BB964E10-9DA2-A746-A0C4-9706BDB82EF1}"/>
                  </a:ext>
                </a:extLst>
              </p:cNvPr>
              <p:cNvPicPr/>
              <p:nvPr/>
            </p:nvPicPr>
            <p:blipFill>
              <a:blip r:embed="rId26"/>
              <a:stretch>
                <a:fillRect/>
              </a:stretch>
            </p:blipFill>
            <p:spPr>
              <a:xfrm>
                <a:off x="7466369" y="2454621"/>
                <a:ext cx="369720" cy="271800"/>
              </a:xfrm>
              <a:prstGeom prst="rect">
                <a:avLst/>
              </a:prstGeom>
            </p:spPr>
          </p:pic>
        </mc:Fallback>
      </mc:AlternateContent>
      <p:sp>
        <p:nvSpPr>
          <p:cNvPr id="17" name="文字方塊 16">
            <a:extLst>
              <a:ext uri="{FF2B5EF4-FFF2-40B4-BE49-F238E27FC236}">
                <a16:creationId xmlns:a16="http://schemas.microsoft.com/office/drawing/2014/main" id="{F0982D49-AD9E-F642-B915-9A5217CD4A54}"/>
              </a:ext>
            </a:extLst>
          </p:cNvPr>
          <p:cNvSpPr txBox="1"/>
          <p:nvPr/>
        </p:nvSpPr>
        <p:spPr>
          <a:xfrm>
            <a:off x="781634" y="1902488"/>
            <a:ext cx="1674131" cy="646331"/>
          </a:xfrm>
          <a:prstGeom prst="rect">
            <a:avLst/>
          </a:prstGeom>
          <a:noFill/>
        </p:spPr>
        <p:txBody>
          <a:bodyPr wrap="square" rtlCol="0">
            <a:spAutoFit/>
          </a:bodyPr>
          <a:lstStyle/>
          <a:p>
            <a:r>
              <a:rPr kumimoji="1" lang="en-US" altLang="zh-TW" dirty="0"/>
              <a:t>          = [0.3, 0.7]</a:t>
            </a:r>
          </a:p>
          <a:p>
            <a:r>
              <a:rPr kumimoji="1" lang="en-US" altLang="zh-TW" dirty="0"/>
              <a:t>Spin   = [  -1,    1]</a:t>
            </a:r>
            <a:endParaRPr kumimoji="1" lang="zh-TW" altLang="en-US" dirty="0"/>
          </a:p>
        </p:txBody>
      </p:sp>
      <p:sp>
        <p:nvSpPr>
          <p:cNvPr id="27" name="文字方塊 26">
            <a:extLst>
              <a:ext uri="{FF2B5EF4-FFF2-40B4-BE49-F238E27FC236}">
                <a16:creationId xmlns:a16="http://schemas.microsoft.com/office/drawing/2014/main" id="{1699F587-343F-4248-8760-555CCAE7C299}"/>
              </a:ext>
            </a:extLst>
          </p:cNvPr>
          <p:cNvSpPr txBox="1"/>
          <p:nvPr/>
        </p:nvSpPr>
        <p:spPr>
          <a:xfrm>
            <a:off x="2866356" y="1587513"/>
            <a:ext cx="1019831" cy="646331"/>
          </a:xfrm>
          <a:prstGeom prst="rect">
            <a:avLst/>
          </a:prstGeom>
          <a:noFill/>
        </p:spPr>
        <p:txBody>
          <a:bodyPr wrap="none" rtlCol="0">
            <a:spAutoFit/>
          </a:bodyPr>
          <a:lstStyle/>
          <a:p>
            <a:r>
              <a:rPr kumimoji="1" lang="en-US" altLang="zh-TW" dirty="0"/>
              <a:t>[0.3, 0.7]</a:t>
            </a:r>
          </a:p>
          <a:p>
            <a:r>
              <a:rPr kumimoji="1" lang="en-US" altLang="zh-TW" dirty="0"/>
              <a:t>[0.4, 0.6]</a:t>
            </a:r>
          </a:p>
        </p:txBody>
      </p:sp>
      <p:sp>
        <p:nvSpPr>
          <p:cNvPr id="31" name="矩形 30">
            <a:extLst>
              <a:ext uri="{FF2B5EF4-FFF2-40B4-BE49-F238E27FC236}">
                <a16:creationId xmlns:a16="http://schemas.microsoft.com/office/drawing/2014/main" id="{CD3D5594-5016-2044-B630-184E34557698}"/>
              </a:ext>
            </a:extLst>
          </p:cNvPr>
          <p:cNvSpPr/>
          <p:nvPr/>
        </p:nvSpPr>
        <p:spPr>
          <a:xfrm>
            <a:off x="622582" y="1839221"/>
            <a:ext cx="1826826" cy="720867"/>
          </a:xfrm>
          <a:prstGeom prst="rect">
            <a:avLst/>
          </a:prstGeom>
          <a:ln w="19050">
            <a:solidFill>
              <a:srgbClr val="FF0000"/>
            </a:solidFill>
            <a:prstDash val="lgDash"/>
          </a:ln>
        </p:spPr>
        <p:txBody>
          <a:bodyPr wrap="square">
            <a:spAutoFit/>
          </a:bodyPr>
          <a:lstStyle/>
          <a:p>
            <a:pPr lvl="0"/>
            <a:endParaRPr lang="zh-TW" altLang="en-US" dirty="0"/>
          </a:p>
        </p:txBody>
      </p:sp>
      <p:sp>
        <p:nvSpPr>
          <p:cNvPr id="32" name="矩形 31">
            <a:extLst>
              <a:ext uri="{FF2B5EF4-FFF2-40B4-BE49-F238E27FC236}">
                <a16:creationId xmlns:a16="http://schemas.microsoft.com/office/drawing/2014/main" id="{B9D61D39-FB76-5D46-972B-426217137841}"/>
              </a:ext>
            </a:extLst>
          </p:cNvPr>
          <p:cNvSpPr/>
          <p:nvPr/>
        </p:nvSpPr>
        <p:spPr>
          <a:xfrm>
            <a:off x="2816207" y="1498044"/>
            <a:ext cx="1019831" cy="1005336"/>
          </a:xfrm>
          <a:prstGeom prst="rect">
            <a:avLst/>
          </a:prstGeom>
          <a:ln w="19050">
            <a:solidFill>
              <a:srgbClr val="FF0000"/>
            </a:solidFill>
            <a:prstDash val="lgDash"/>
          </a:ln>
        </p:spPr>
        <p:txBody>
          <a:bodyPr wrap="square">
            <a:spAutoFit/>
          </a:bodyPr>
          <a:lstStyle/>
          <a:p>
            <a:pPr lvl="0"/>
            <a:endParaRPr lang="zh-TW" altLang="en-US" dirty="0"/>
          </a:p>
        </p:txBody>
      </p:sp>
      <p:sp>
        <p:nvSpPr>
          <p:cNvPr id="33" name="矩形 32">
            <a:extLst>
              <a:ext uri="{FF2B5EF4-FFF2-40B4-BE49-F238E27FC236}">
                <a16:creationId xmlns:a16="http://schemas.microsoft.com/office/drawing/2014/main" id="{A5018056-394F-894E-BD17-6DDED55FFD98}"/>
              </a:ext>
            </a:extLst>
          </p:cNvPr>
          <p:cNvSpPr/>
          <p:nvPr/>
        </p:nvSpPr>
        <p:spPr>
          <a:xfrm>
            <a:off x="7430390" y="2103636"/>
            <a:ext cx="1421053" cy="377846"/>
          </a:xfrm>
          <a:prstGeom prst="rect">
            <a:avLst/>
          </a:prstGeom>
          <a:ln w="19050">
            <a:solidFill>
              <a:srgbClr val="FF0000"/>
            </a:solidFill>
            <a:prstDash val="lgDash"/>
          </a:ln>
        </p:spPr>
        <p:txBody>
          <a:bodyPr wrap="square">
            <a:spAutoFit/>
          </a:bodyPr>
          <a:lstStyle/>
          <a:p>
            <a:pPr lvl="0"/>
            <a:endParaRPr lang="zh-TW" altLang="en-US" dirty="0"/>
          </a:p>
        </p:txBody>
      </p:sp>
    </p:spTree>
    <p:extLst>
      <p:ext uri="{BB962C8B-B14F-4D97-AF65-F5344CB8AC3E}">
        <p14:creationId xmlns:p14="http://schemas.microsoft.com/office/powerpoint/2010/main" val="2972183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AF7B6B-F5C2-E041-96BA-E7DA8C1584E1}"/>
              </a:ext>
            </a:extLst>
          </p:cNvPr>
          <p:cNvSpPr>
            <a:spLocks noGrp="1"/>
          </p:cNvSpPr>
          <p:nvPr>
            <p:ph type="title"/>
          </p:nvPr>
        </p:nvSpPr>
        <p:spPr/>
        <p:txBody>
          <a:bodyPr/>
          <a:lstStyle/>
          <a:p>
            <a:r>
              <a:rPr kumimoji="1" lang="en-US" altLang="zh-TW" dirty="0"/>
              <a:t>Graphic RNN</a:t>
            </a:r>
            <a:endParaRPr kumimoji="1" lang="zh-TW" altLang="en-US" dirty="0"/>
          </a:p>
        </p:txBody>
      </p:sp>
      <p:sp>
        <p:nvSpPr>
          <p:cNvPr id="4" name="投影片編號版面配置區 3">
            <a:extLst>
              <a:ext uri="{FF2B5EF4-FFF2-40B4-BE49-F238E27FC236}">
                <a16:creationId xmlns:a16="http://schemas.microsoft.com/office/drawing/2014/main" id="{3B2FB94C-7EE9-A145-B1A7-A24E8890848C}"/>
              </a:ext>
            </a:extLst>
          </p:cNvPr>
          <p:cNvSpPr>
            <a:spLocks noGrp="1"/>
          </p:cNvSpPr>
          <p:nvPr>
            <p:ph type="sldNum" sz="quarter" idx="12"/>
          </p:nvPr>
        </p:nvSpPr>
        <p:spPr/>
        <p:txBody>
          <a:bodyPr/>
          <a:lstStyle/>
          <a:p>
            <a:fld id="{837FDD2A-A019-DD4E-B4DC-C75AF499AB19}" type="slidenum">
              <a:rPr kumimoji="1" lang="zh-TW" altLang="en-US" smtClean="0"/>
              <a:pPr/>
              <a:t>14</a:t>
            </a:fld>
            <a:endParaRPr kumimoji="1" lang="zh-TW" altLang="en-US" dirty="0"/>
          </a:p>
        </p:txBody>
      </p:sp>
      <p:pic>
        <p:nvPicPr>
          <p:cNvPr id="5" name="內容版面配置區 4">
            <a:extLst>
              <a:ext uri="{FF2B5EF4-FFF2-40B4-BE49-F238E27FC236}">
                <a16:creationId xmlns:a16="http://schemas.microsoft.com/office/drawing/2014/main" id="{3CE0BEFF-F8B3-F94F-9A47-2957AD3BB6A7}"/>
              </a:ext>
            </a:extLst>
          </p:cNvPr>
          <p:cNvPicPr>
            <a:picLocks noGrp="1" noChangeAspect="1"/>
          </p:cNvPicPr>
          <p:nvPr>
            <p:ph idx="1"/>
          </p:nvPr>
        </p:nvPicPr>
        <p:blipFill>
          <a:blip r:embed="rId2"/>
          <a:stretch>
            <a:fillRect/>
          </a:stretch>
        </p:blipFill>
        <p:spPr>
          <a:xfrm>
            <a:off x="3011224" y="1042988"/>
            <a:ext cx="5044669" cy="5054600"/>
          </a:xfrm>
          <a:prstGeom prst="rect">
            <a:avLst/>
          </a:prstGeom>
        </p:spPr>
      </p:pic>
      <p:pic>
        <p:nvPicPr>
          <p:cNvPr id="8" name="圖片 7">
            <a:extLst>
              <a:ext uri="{FF2B5EF4-FFF2-40B4-BE49-F238E27FC236}">
                <a16:creationId xmlns:a16="http://schemas.microsoft.com/office/drawing/2014/main" id="{CA47C426-A174-1042-A755-8DC82272743F}"/>
              </a:ext>
            </a:extLst>
          </p:cNvPr>
          <p:cNvPicPr>
            <a:picLocks noChangeAspect="1"/>
          </p:cNvPicPr>
          <p:nvPr/>
        </p:nvPicPr>
        <p:blipFill>
          <a:blip r:embed="rId3"/>
          <a:stretch>
            <a:fillRect/>
          </a:stretch>
        </p:blipFill>
        <p:spPr>
          <a:xfrm>
            <a:off x="7647096" y="4149171"/>
            <a:ext cx="1327939" cy="318069"/>
          </a:xfrm>
          <a:prstGeom prst="rect">
            <a:avLst/>
          </a:prstGeom>
        </p:spPr>
      </p:pic>
      <p:pic>
        <p:nvPicPr>
          <p:cNvPr id="9" name="內容版面配置區 40">
            <a:extLst>
              <a:ext uri="{FF2B5EF4-FFF2-40B4-BE49-F238E27FC236}">
                <a16:creationId xmlns:a16="http://schemas.microsoft.com/office/drawing/2014/main" id="{E8DA005B-C696-2649-A602-4C3465E25B6B}"/>
              </a:ext>
            </a:extLst>
          </p:cNvPr>
          <p:cNvPicPr>
            <a:picLocks noChangeAspect="1"/>
          </p:cNvPicPr>
          <p:nvPr/>
        </p:nvPicPr>
        <p:blipFill>
          <a:blip r:embed="rId4"/>
          <a:stretch>
            <a:fillRect/>
          </a:stretch>
        </p:blipFill>
        <p:spPr>
          <a:xfrm>
            <a:off x="56924" y="2933910"/>
            <a:ext cx="2954300" cy="1157766"/>
          </a:xfrm>
          <a:prstGeom prst="rect">
            <a:avLst/>
          </a:prstGeom>
        </p:spPr>
      </p:pic>
      <p:cxnSp>
        <p:nvCxnSpPr>
          <p:cNvPr id="10" name="直線接點 9">
            <a:extLst>
              <a:ext uri="{FF2B5EF4-FFF2-40B4-BE49-F238E27FC236}">
                <a16:creationId xmlns:a16="http://schemas.microsoft.com/office/drawing/2014/main" id="{3C232036-425D-1A4B-87E4-628D91137A94}"/>
              </a:ext>
            </a:extLst>
          </p:cNvPr>
          <p:cNvCxnSpPr>
            <a:cxnSpLocks/>
          </p:cNvCxnSpPr>
          <p:nvPr/>
        </p:nvCxnSpPr>
        <p:spPr>
          <a:xfrm>
            <a:off x="3164513" y="2218080"/>
            <a:ext cx="1261" cy="2421840"/>
          </a:xfrm>
          <a:prstGeom prst="line">
            <a:avLst/>
          </a:prstGeom>
          <a:ln w="19050">
            <a:solidFill>
              <a:schemeClr val="tx1">
                <a:lumMod val="85000"/>
                <a:lumOff val="15000"/>
              </a:schemeClr>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51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5E6DBE-0E2C-DA4A-9C7C-63F5C7BDD586}"/>
              </a:ext>
            </a:extLst>
          </p:cNvPr>
          <p:cNvSpPr>
            <a:spLocks noGrp="1"/>
          </p:cNvSpPr>
          <p:nvPr>
            <p:ph type="title"/>
          </p:nvPr>
        </p:nvSpPr>
        <p:spPr/>
        <p:txBody>
          <a:bodyPr/>
          <a:lstStyle/>
          <a:p>
            <a:r>
              <a:rPr kumimoji="1" lang="en-US" altLang="zh-TW" dirty="0"/>
              <a:t>Experiment Results -1</a:t>
            </a:r>
            <a:endParaRPr kumimoji="1" lang="zh-TW" altLang="en-US" dirty="0"/>
          </a:p>
        </p:txBody>
      </p:sp>
      <p:sp>
        <p:nvSpPr>
          <p:cNvPr id="4" name="投影片編號版面配置區 3">
            <a:extLst>
              <a:ext uri="{FF2B5EF4-FFF2-40B4-BE49-F238E27FC236}">
                <a16:creationId xmlns:a16="http://schemas.microsoft.com/office/drawing/2014/main" id="{BBB941CF-AD30-F64E-BEB0-A9C495C211BB}"/>
              </a:ext>
            </a:extLst>
          </p:cNvPr>
          <p:cNvSpPr>
            <a:spLocks noGrp="1"/>
          </p:cNvSpPr>
          <p:nvPr>
            <p:ph type="sldNum" sz="quarter" idx="12"/>
          </p:nvPr>
        </p:nvSpPr>
        <p:spPr/>
        <p:txBody>
          <a:bodyPr/>
          <a:lstStyle/>
          <a:p>
            <a:fld id="{837FDD2A-A019-DD4E-B4DC-C75AF499AB19}" type="slidenum">
              <a:rPr kumimoji="1" lang="zh-TW" altLang="en-US" smtClean="0"/>
              <a:pPr/>
              <a:t>15</a:t>
            </a:fld>
            <a:endParaRPr kumimoji="1" lang="zh-TW" altLang="en-US" dirty="0"/>
          </a:p>
        </p:txBody>
      </p:sp>
      <p:pic>
        <p:nvPicPr>
          <p:cNvPr id="5" name="內容版面配置區 4">
            <a:extLst>
              <a:ext uri="{FF2B5EF4-FFF2-40B4-BE49-F238E27FC236}">
                <a16:creationId xmlns:a16="http://schemas.microsoft.com/office/drawing/2014/main" id="{8BA23DDB-6C85-1446-94D5-9E759A80F95B}"/>
              </a:ext>
            </a:extLst>
          </p:cNvPr>
          <p:cNvPicPr>
            <a:picLocks noGrp="1" noChangeAspect="1"/>
          </p:cNvPicPr>
          <p:nvPr>
            <p:ph idx="1"/>
          </p:nvPr>
        </p:nvPicPr>
        <p:blipFill>
          <a:blip r:embed="rId2"/>
          <a:stretch>
            <a:fillRect/>
          </a:stretch>
        </p:blipFill>
        <p:spPr>
          <a:xfrm>
            <a:off x="1524000" y="1244949"/>
            <a:ext cx="6096000" cy="4851400"/>
          </a:xfrm>
          <a:prstGeom prst="rect">
            <a:avLst/>
          </a:prstGeom>
        </p:spPr>
      </p:pic>
    </p:spTree>
    <p:extLst>
      <p:ext uri="{BB962C8B-B14F-4D97-AF65-F5344CB8AC3E}">
        <p14:creationId xmlns:p14="http://schemas.microsoft.com/office/powerpoint/2010/main" val="803476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內容版面配置區 19">
            <a:extLst>
              <a:ext uri="{FF2B5EF4-FFF2-40B4-BE49-F238E27FC236}">
                <a16:creationId xmlns:a16="http://schemas.microsoft.com/office/drawing/2014/main" id="{618CF7B7-9CE1-474E-84C2-DBB5AF93E0A6}"/>
              </a:ext>
            </a:extLst>
          </p:cNvPr>
          <p:cNvSpPr>
            <a:spLocks noGrp="1"/>
          </p:cNvSpPr>
          <p:nvPr>
            <p:ph idx="1"/>
          </p:nvPr>
        </p:nvSpPr>
        <p:spPr>
          <a:xfrm>
            <a:off x="628650" y="1022605"/>
            <a:ext cx="7886700" cy="5053841"/>
          </a:xfrm>
        </p:spPr>
        <p:txBody>
          <a:bodyPr>
            <a:normAutofit/>
          </a:bodyPr>
          <a:lstStyle/>
          <a:p>
            <a:r>
              <a:rPr lang="en-US" altLang="zh-TW" sz="2400" dirty="0"/>
              <a:t>Target Hamiltonian:</a:t>
            </a:r>
          </a:p>
          <a:p>
            <a:r>
              <a:rPr lang="en-US" altLang="zh-TW" sz="2400" dirty="0"/>
              <a:t>Loss function:</a:t>
            </a:r>
          </a:p>
          <a:p>
            <a:r>
              <a:rPr lang="en-US" altLang="zh-TW" sz="2400" dirty="0"/>
              <a:t>Activation function:</a:t>
            </a:r>
            <a:r>
              <a:rPr lang="en-US" altLang="zh-TW" sz="2000" dirty="0"/>
              <a:t> </a:t>
            </a:r>
          </a:p>
          <a:p>
            <a:endParaRPr lang="en-US" altLang="zh-TW" sz="2000" dirty="0"/>
          </a:p>
          <a:p>
            <a:endParaRPr lang="en-US" altLang="zh-TW" sz="2000" dirty="0"/>
          </a:p>
          <a:p>
            <a:endParaRPr lang="en-US" altLang="zh-TW" sz="2000" dirty="0"/>
          </a:p>
        </p:txBody>
      </p:sp>
      <p:sp>
        <p:nvSpPr>
          <p:cNvPr id="2" name="標題 1">
            <a:extLst>
              <a:ext uri="{FF2B5EF4-FFF2-40B4-BE49-F238E27FC236}">
                <a16:creationId xmlns:a16="http://schemas.microsoft.com/office/drawing/2014/main" id="{3F688D13-8713-3B46-BAC5-CCAEC32C49C6}"/>
              </a:ext>
            </a:extLst>
          </p:cNvPr>
          <p:cNvSpPr>
            <a:spLocks noGrp="1"/>
          </p:cNvSpPr>
          <p:nvPr>
            <p:ph type="title"/>
          </p:nvPr>
        </p:nvSpPr>
        <p:spPr>
          <a:xfrm>
            <a:off x="944216" y="330836"/>
            <a:ext cx="8099423" cy="608909"/>
          </a:xfrm>
        </p:spPr>
        <p:txBody>
          <a:bodyPr>
            <a:noAutofit/>
          </a:bodyPr>
          <a:lstStyle/>
          <a:p>
            <a:r>
              <a:rPr kumimoji="1" lang="en-US" altLang="zh-TW" sz="2800" dirty="0"/>
              <a:t>Experiment -2. Edwards Anderson model</a:t>
            </a:r>
          </a:p>
        </p:txBody>
      </p:sp>
      <p:sp>
        <p:nvSpPr>
          <p:cNvPr id="4" name="投影片編號版面配置區 3">
            <a:extLst>
              <a:ext uri="{FF2B5EF4-FFF2-40B4-BE49-F238E27FC236}">
                <a16:creationId xmlns:a16="http://schemas.microsoft.com/office/drawing/2014/main" id="{4B6793E2-5E1F-964F-B2D0-B2EF08FC9D68}"/>
              </a:ext>
            </a:extLst>
          </p:cNvPr>
          <p:cNvSpPr>
            <a:spLocks noGrp="1"/>
          </p:cNvSpPr>
          <p:nvPr>
            <p:ph type="sldNum" sz="quarter" idx="12"/>
          </p:nvPr>
        </p:nvSpPr>
        <p:spPr/>
        <p:txBody>
          <a:bodyPr/>
          <a:lstStyle/>
          <a:p>
            <a:fld id="{837FDD2A-A019-DD4E-B4DC-C75AF499AB19}" type="slidenum">
              <a:rPr kumimoji="1" lang="zh-TW" altLang="en-US" smtClean="0"/>
              <a:pPr/>
              <a:t>16</a:t>
            </a:fld>
            <a:endParaRPr kumimoji="1" lang="zh-TW" altLang="en-US" dirty="0"/>
          </a:p>
        </p:txBody>
      </p:sp>
      <mc:AlternateContent xmlns:mc="http://schemas.openxmlformats.org/markup-compatibility/2006">
        <mc:Choice xmlns:a14="http://schemas.microsoft.com/office/drawing/2010/main" Requires="a14">
          <p:graphicFrame>
            <p:nvGraphicFramePr>
              <p:cNvPr id="21" name="表格 21">
                <a:extLst>
                  <a:ext uri="{FF2B5EF4-FFF2-40B4-BE49-F238E27FC236}">
                    <a16:creationId xmlns:a16="http://schemas.microsoft.com/office/drawing/2014/main" id="{71C8051A-ACA8-0548-A4EB-D1BC2ABB7682}"/>
                  </a:ext>
                </a:extLst>
              </p:cNvPr>
              <p:cNvGraphicFramePr>
                <a:graphicFrameLocks noGrp="1"/>
              </p:cNvGraphicFramePr>
              <p:nvPr>
                <p:extLst>
                  <p:ext uri="{D42A27DB-BD31-4B8C-83A1-F6EECF244321}">
                    <p14:modId xmlns:p14="http://schemas.microsoft.com/office/powerpoint/2010/main" val="732625504"/>
                  </p:ext>
                </p:extLst>
              </p:nvPr>
            </p:nvGraphicFramePr>
            <p:xfrm>
              <a:off x="526347" y="2652053"/>
              <a:ext cx="8340349" cy="3683382"/>
            </p:xfrm>
            <a:graphic>
              <a:graphicData uri="http://schemas.openxmlformats.org/drawingml/2006/table">
                <a:tbl>
                  <a:tblPr firstRow="1" bandRow="1">
                    <a:tableStyleId>{5940675A-B579-460E-94D1-54222C63F5DA}</a:tableStyleId>
                  </a:tblPr>
                  <a:tblGrid>
                    <a:gridCol w="3032751">
                      <a:extLst>
                        <a:ext uri="{9D8B030D-6E8A-4147-A177-3AD203B41FA5}">
                          <a16:colId xmlns:a16="http://schemas.microsoft.com/office/drawing/2014/main" val="2307697888"/>
                        </a:ext>
                      </a:extLst>
                    </a:gridCol>
                    <a:gridCol w="2653799">
                      <a:extLst>
                        <a:ext uri="{9D8B030D-6E8A-4147-A177-3AD203B41FA5}">
                          <a16:colId xmlns:a16="http://schemas.microsoft.com/office/drawing/2014/main" val="2780837385"/>
                        </a:ext>
                      </a:extLst>
                    </a:gridCol>
                    <a:gridCol w="2653799">
                      <a:extLst>
                        <a:ext uri="{9D8B030D-6E8A-4147-A177-3AD203B41FA5}">
                          <a16:colId xmlns:a16="http://schemas.microsoft.com/office/drawing/2014/main" val="3864981625"/>
                        </a:ext>
                      </a:extLst>
                    </a:gridCol>
                  </a:tblGrid>
                  <a:tr h="257621">
                    <a:tc>
                      <a:txBody>
                        <a:bodyPr/>
                        <a:lstStyle/>
                        <a:p>
                          <a:r>
                            <a:rPr lang="en-US" altLang="zh-TW" sz="1400" dirty="0"/>
                            <a:t> </a:t>
                          </a:r>
                          <a:r>
                            <a:rPr lang="en-US" altLang="zh-TW" sz="1400" b="1" kern="1200" dirty="0">
                              <a:solidFill>
                                <a:schemeClr val="tx1"/>
                              </a:solidFill>
                              <a:latin typeface="Times New Roman" panose="02020603050405020304" pitchFamily="18" charset="0"/>
                              <a:ea typeface="Kaiti SC" panose="02010600040101010101" pitchFamily="2" charset="-122"/>
                              <a:cs typeface="Times New Roman" panose="02020603050405020304" pitchFamily="18" charset="0"/>
                            </a:rPr>
                            <a:t>Experimental conditions Parameter</a:t>
                          </a:r>
                        </a:p>
                      </a:txBody>
                      <a:tcPr>
                        <a:solidFill>
                          <a:schemeClr val="accent4">
                            <a:lumMod val="20000"/>
                            <a:lumOff val="80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latin typeface="Times New Roman" panose="02020603050405020304" pitchFamily="18" charset="0"/>
                              <a:ea typeface="Kaiti SC" panose="02010600040101010101" pitchFamily="2" charset="-122"/>
                              <a:cs typeface="Times New Roman" panose="02020603050405020304" pitchFamily="18" charset="0"/>
                            </a:rPr>
                            <a:t>Value</a:t>
                          </a:r>
                        </a:p>
                      </a:txBody>
                      <a:tcPr>
                        <a:solidFill>
                          <a:schemeClr val="accent4">
                            <a:lumMod val="20000"/>
                            <a:lumOff val="80000"/>
                          </a:schemeClr>
                        </a:solidFill>
                      </a:tcPr>
                    </a:tc>
                    <a:tc hMerge="1">
                      <a:txBody>
                        <a:bodyPr/>
                        <a:lstStyle/>
                        <a:p>
                          <a:endParaRPr lang="zh-TW" altLang="en-US"/>
                        </a:p>
                      </a:txBody>
                      <a:tcPr/>
                    </a:tc>
                    <a:extLst>
                      <a:ext uri="{0D108BD9-81ED-4DB2-BD59-A6C34878D82A}">
                        <a16:rowId xmlns:a16="http://schemas.microsoft.com/office/drawing/2014/main" val="1514426322"/>
                      </a:ext>
                    </a:extLst>
                  </a:tr>
                  <a:tr h="257621">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Architecture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2D Tensorized RNN wave function with no weight-sharing</a:t>
                          </a:r>
                        </a:p>
                      </a:txBody>
                      <a:tcPr anchor="ctr"/>
                    </a:tc>
                    <a:tc hMerge="1">
                      <a:txBody>
                        <a:bodyPr/>
                        <a:lstStyle/>
                        <a:p>
                          <a:endParaRPr lang="zh-TW" altLang="en-US"/>
                        </a:p>
                      </a:txBody>
                      <a:tcPr/>
                    </a:tc>
                    <a:extLst>
                      <a:ext uri="{0D108BD9-81ED-4DB2-BD59-A6C34878D82A}">
                        <a16:rowId xmlns:a16="http://schemas.microsoft.com/office/drawing/2014/main" val="34446078"/>
                      </a:ext>
                    </a:extLst>
                  </a:tr>
                  <a:tr h="257621">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memory units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𝑑</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h</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=40</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tc hMerge="1">
                      <a:txBody>
                        <a:bodyPr/>
                        <a:lstStyle/>
                        <a:p>
                          <a:endParaRPr lang="zh-TW" altLang="en-US"/>
                        </a:p>
                      </a:txBody>
                      <a:tcPr/>
                    </a:tc>
                    <a:extLst>
                      <a:ext uri="{0D108BD9-81ED-4DB2-BD59-A6C34878D82A}">
                        <a16:rowId xmlns:a16="http://schemas.microsoft.com/office/drawing/2014/main" val="4137826649"/>
                      </a:ext>
                    </a:extLst>
                  </a:tr>
                  <a:tr h="257621">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samples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𝑠</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=25</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tc hMerge="1">
                      <a:txBody>
                        <a:bodyPr/>
                        <a:lstStyle/>
                        <a:p>
                          <a:endParaRPr lang="zh-TW" altLang="en-US"/>
                        </a:p>
                      </a:txBody>
                      <a:tcPr/>
                    </a:tc>
                    <a:extLst>
                      <a:ext uri="{0D108BD9-81ED-4DB2-BD59-A6C34878D82A}">
                        <a16:rowId xmlns:a16="http://schemas.microsoft.com/office/drawing/2014/main" val="882350195"/>
                      </a:ext>
                    </a:extLst>
                  </a:tr>
                  <a:tr h="257621">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magnetic field for VQA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m:rPr>
                                      <m:sty m:val="p"/>
                                    </m:rPr>
                                    <a:rPr lang="el-GR" altLang="zh-TW" sz="1400" b="0" i="1" smtClean="0">
                                      <a:latin typeface="Cambria Math" panose="02040503050406030204" pitchFamily="18" charset="0"/>
                                      <a:ea typeface="Cambria Math" panose="02040503050406030204" pitchFamily="18" charset="0"/>
                                      <a:cs typeface="Mongolian Baiti" panose="03000500000000000000" pitchFamily="66" charset="0"/>
                                    </a:rPr>
                                    <m:t>Γ</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0</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=1</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(for SQA,VQA and RVQA)</a:t>
                          </a:r>
                        </a:p>
                      </a:txBody>
                      <a:tcPr anchor="ctr"/>
                    </a:tc>
                    <a:tc hMerge="1">
                      <a:txBody>
                        <a:bodyPr/>
                        <a:lstStyle/>
                        <a:p>
                          <a:endParaRPr lang="zh-TW" altLang="en-US"/>
                        </a:p>
                      </a:txBody>
                      <a:tcPr/>
                    </a:tc>
                    <a:extLst>
                      <a:ext uri="{0D108BD9-81ED-4DB2-BD59-A6C34878D82A}">
                        <a16:rowId xmlns:a16="http://schemas.microsoft.com/office/drawing/2014/main" val="35061161"/>
                      </a:ext>
                    </a:extLst>
                  </a:tr>
                  <a:tr h="257621">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Temperature for VCA</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𝑇</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0</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=1</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(for SA, VCA</a:t>
                          </a:r>
                          <a:r>
                            <a:rPr lang="en-US" altLang="zh-TW" sz="1400" b="0" baseline="0" dirty="0">
                              <a:latin typeface="Kaiti SC" panose="02010600040101010101" pitchFamily="2" charset="-122"/>
                              <a:ea typeface="Kaiti SC" panose="02010600040101010101" pitchFamily="2" charset="-122"/>
                              <a:cs typeface="Mongolian Baiti" panose="03000500000000000000" pitchFamily="66" charset="0"/>
                            </a:rPr>
                            <a:t> and </a:t>
                          </a: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RVQA)</a:t>
                          </a:r>
                        </a:p>
                      </a:txBody>
                      <a:tcPr anchor="ctr"/>
                    </a:tc>
                    <a:tc hMerge="1">
                      <a:txBody>
                        <a:bodyPr/>
                        <a:lstStyle/>
                        <a:p>
                          <a:endParaRPr lang="zh-TW" altLang="en-US"/>
                        </a:p>
                      </a:txBody>
                      <a:tcPr/>
                    </a:tc>
                    <a:extLst>
                      <a:ext uri="{0D108BD9-81ED-4DB2-BD59-A6C34878D82A}">
                        <a16:rowId xmlns:a16="http://schemas.microsoft.com/office/drawing/2014/main" val="118336275"/>
                      </a:ext>
                    </a:extLst>
                  </a:tr>
                  <a:tr h="257621">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Learning rate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𝜂</m:t>
                                </m:r>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m:t>
                                </m:r>
                                <m:sSup>
                                  <m:sSupPr>
                                    <m:ctrlP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ctrlPr>
                                  </m:sSupPr>
                                  <m:e>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10</m:t>
                                    </m:r>
                                  </m:e>
                                  <m:sup>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−4</m:t>
                                    </m:r>
                                  </m:sup>
                                </m:sSup>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tc hMerge="1">
                      <a:txBody>
                        <a:bodyPr/>
                        <a:lstStyle/>
                        <a:p>
                          <a:endParaRPr lang="zh-TW" altLang="en-US"/>
                        </a:p>
                      </a:txBody>
                      <a:tcPr/>
                    </a:tc>
                    <a:extLst>
                      <a:ext uri="{0D108BD9-81ED-4DB2-BD59-A6C34878D82A}">
                        <a16:rowId xmlns:a16="http://schemas.microsoft.com/office/drawing/2014/main" val="574986729"/>
                      </a:ext>
                    </a:extLst>
                  </a:tr>
                  <a:tr h="271522">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Warmup steps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𝑤𝑎𝑟𝑚𝑢𝑝</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=1000</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for 10x10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𝑤𝑎𝑟𝑚𝑢𝑝</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=2000</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for 40x40</a:t>
                          </a:r>
                        </a:p>
                      </a:txBody>
                      <a:tcPr anchor="ctr"/>
                    </a:tc>
                    <a:extLst>
                      <a:ext uri="{0D108BD9-81ED-4DB2-BD59-A6C34878D82A}">
                        <a16:rowId xmlns:a16="http://schemas.microsoft.com/office/drawing/2014/main" val="1193326397"/>
                      </a:ext>
                    </a:extLst>
                  </a:tr>
                  <a:tr h="257621">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random instances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𝑖𝑛𝑠𝑡𝑎𝑛𝑐𝑒𝑠</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=25</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tc hMerge="1">
                      <a:txBody>
                        <a:bodyPr/>
                        <a:lstStyle/>
                        <a:p>
                          <a:endParaRPr lang="zh-TW" altLang="en-US"/>
                        </a:p>
                      </a:txBody>
                      <a:tcPr/>
                    </a:tc>
                    <a:extLst>
                      <a:ext uri="{0D108BD9-81ED-4DB2-BD59-A6C34878D82A}">
                        <a16:rowId xmlns:a16="http://schemas.microsoft.com/office/drawing/2014/main" val="528894187"/>
                      </a:ext>
                    </a:extLst>
                  </a:tr>
                  <a:tr h="257621">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System size 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solidFill>
                          <a:schemeClr val="accent2">
                            <a:lumMod val="20000"/>
                            <a:lumOff val="80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10x10, 40x40</a:t>
                          </a:r>
                        </a:p>
                      </a:txBody>
                      <a:tcPr anchor="ctr">
                        <a:solidFill>
                          <a:schemeClr val="accent2">
                            <a:lumMod val="20000"/>
                            <a:lumOff val="80000"/>
                          </a:schemeClr>
                        </a:solidFill>
                      </a:tcPr>
                    </a:tc>
                    <a:tc hMerge="1">
                      <a:txBody>
                        <a:bodyPr/>
                        <a:lstStyle/>
                        <a:p>
                          <a:endParaRPr lang="zh-TW" altLang="en-US"/>
                        </a:p>
                      </a:txBody>
                      <a:tcPr/>
                    </a:tc>
                    <a:extLst>
                      <a:ext uri="{0D108BD9-81ED-4DB2-BD59-A6C34878D82A}">
                        <a16:rowId xmlns:a16="http://schemas.microsoft.com/office/drawing/2014/main" val="2893615055"/>
                      </a:ext>
                    </a:extLst>
                  </a:tr>
                  <a:tr h="257621">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Trotters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P = 20</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tc hMerge="1">
                      <a:txBody>
                        <a:bodyPr/>
                        <a:lstStyle/>
                        <a:p>
                          <a:endParaRPr lang="zh-TW" altLang="en-US"/>
                        </a:p>
                      </a:txBody>
                      <a:tcPr/>
                    </a:tc>
                    <a:extLst>
                      <a:ext uri="{0D108BD9-81ED-4DB2-BD59-A6C34878D82A}">
                        <a16:rowId xmlns:a16="http://schemas.microsoft.com/office/drawing/2014/main" val="3392726066"/>
                      </a:ext>
                    </a:extLst>
                  </a:tr>
                  <a:tr h="265511">
                    <a:tc>
                      <a:txBody>
                        <a:bodyPr/>
                        <a:lstStyle/>
                        <a:p>
                          <a:pPr/>
                          <a14:m>
                            <m:oMathPara xmlns:m="http://schemas.openxmlformats.org/officeDocument/2006/math">
                              <m:oMathParaPr>
                                <m:jc m:val="left"/>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𝐽</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+1</m:t>
                                    </m:r>
                                  </m:sub>
                                </m:sSub>
                              </m:oMath>
                            </m:oMathPara>
                          </a14:m>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𝐽</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+1</m:t>
                                  </m:r>
                                </m:sub>
                              </m:sSub>
                            </m:oMath>
                          </a14:m>
                          <a:r>
                            <a:rPr lang="en-US" altLang="zh-TW" sz="1400" b="0" i="0" dirty="0">
                              <a:latin typeface="+mj-lt"/>
                              <a:ea typeface="Cambria Math" panose="02040503050406030204" pitchFamily="18" charset="0"/>
                            </a:rPr>
                            <a:t>∈[0 ,1)</a:t>
                          </a:r>
                          <a:r>
                            <a:rPr lang="zh-TW" altLang="en-US" sz="1400" b="0" dirty="0">
                              <a:latin typeface="Kaiti SC" panose="02010600040101010101" pitchFamily="2" charset="-122"/>
                              <a:ea typeface="Kaiti SC" panose="02010600040101010101" pitchFamily="2" charset="-122"/>
                              <a:cs typeface="Mongolian Baiti" panose="03000500000000000000" pitchFamily="66" charset="0"/>
                            </a:rPr>
                            <a:t> </a:t>
                          </a: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random generated</a:t>
                          </a:r>
                        </a:p>
                      </a:txBody>
                      <a:tcPr anchor="ctr"/>
                    </a:tc>
                    <a:tc hMerge="1">
                      <a:txBody>
                        <a:bodyPr/>
                        <a:lstStyle/>
                        <a:p>
                          <a:endParaRPr lang="zh-TW" altLang="en-US"/>
                        </a:p>
                      </a:txBody>
                      <a:tcPr/>
                    </a:tc>
                    <a:extLst>
                      <a:ext uri="{0D108BD9-81ED-4DB2-BD59-A6C34878D82A}">
                        <a16:rowId xmlns:a16="http://schemas.microsoft.com/office/drawing/2014/main" val="594732901"/>
                      </a:ext>
                    </a:extLst>
                  </a:tr>
                </a:tbl>
              </a:graphicData>
            </a:graphic>
          </p:graphicFrame>
        </mc:Choice>
        <mc:Fallback>
          <p:graphicFrame>
            <p:nvGraphicFramePr>
              <p:cNvPr id="21" name="表格 21">
                <a:extLst>
                  <a:ext uri="{FF2B5EF4-FFF2-40B4-BE49-F238E27FC236}">
                    <a16:creationId xmlns:a16="http://schemas.microsoft.com/office/drawing/2014/main" id="{71C8051A-ACA8-0548-A4EB-D1BC2ABB7682}"/>
                  </a:ext>
                </a:extLst>
              </p:cNvPr>
              <p:cNvGraphicFramePr>
                <a:graphicFrameLocks noGrp="1"/>
              </p:cNvGraphicFramePr>
              <p:nvPr>
                <p:extLst>
                  <p:ext uri="{D42A27DB-BD31-4B8C-83A1-F6EECF244321}">
                    <p14:modId xmlns:p14="http://schemas.microsoft.com/office/powerpoint/2010/main" val="732625504"/>
                  </p:ext>
                </p:extLst>
              </p:nvPr>
            </p:nvGraphicFramePr>
            <p:xfrm>
              <a:off x="526347" y="2652053"/>
              <a:ext cx="8340349" cy="3683382"/>
            </p:xfrm>
            <a:graphic>
              <a:graphicData uri="http://schemas.openxmlformats.org/drawingml/2006/table">
                <a:tbl>
                  <a:tblPr firstRow="1" bandRow="1">
                    <a:tableStyleId>{5940675A-B579-460E-94D1-54222C63F5DA}</a:tableStyleId>
                  </a:tblPr>
                  <a:tblGrid>
                    <a:gridCol w="3032751">
                      <a:extLst>
                        <a:ext uri="{9D8B030D-6E8A-4147-A177-3AD203B41FA5}">
                          <a16:colId xmlns:a16="http://schemas.microsoft.com/office/drawing/2014/main" val="2307697888"/>
                        </a:ext>
                      </a:extLst>
                    </a:gridCol>
                    <a:gridCol w="2653799">
                      <a:extLst>
                        <a:ext uri="{9D8B030D-6E8A-4147-A177-3AD203B41FA5}">
                          <a16:colId xmlns:a16="http://schemas.microsoft.com/office/drawing/2014/main" val="2780837385"/>
                        </a:ext>
                      </a:extLst>
                    </a:gridCol>
                    <a:gridCol w="2653799">
                      <a:extLst>
                        <a:ext uri="{9D8B030D-6E8A-4147-A177-3AD203B41FA5}">
                          <a16:colId xmlns:a16="http://schemas.microsoft.com/office/drawing/2014/main" val="3864981625"/>
                        </a:ext>
                      </a:extLst>
                    </a:gridCol>
                  </a:tblGrid>
                  <a:tr h="304800">
                    <a:tc>
                      <a:txBody>
                        <a:bodyPr/>
                        <a:lstStyle/>
                        <a:p>
                          <a:r>
                            <a:rPr lang="en-US" altLang="zh-TW" sz="1400" dirty="0"/>
                            <a:t> </a:t>
                          </a:r>
                          <a:r>
                            <a:rPr lang="en-US" altLang="zh-TW" sz="1400" b="1" kern="1200" dirty="0">
                              <a:solidFill>
                                <a:schemeClr val="tx1"/>
                              </a:solidFill>
                              <a:latin typeface="Times New Roman" panose="02020603050405020304" pitchFamily="18" charset="0"/>
                              <a:ea typeface="Kaiti SC" panose="02010600040101010101" pitchFamily="2" charset="-122"/>
                              <a:cs typeface="Times New Roman" panose="02020603050405020304" pitchFamily="18" charset="0"/>
                            </a:rPr>
                            <a:t>Experimental conditions Parameter</a:t>
                          </a:r>
                        </a:p>
                      </a:txBody>
                      <a:tcPr>
                        <a:solidFill>
                          <a:schemeClr val="accent4">
                            <a:lumMod val="20000"/>
                            <a:lumOff val="80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latin typeface="Times New Roman" panose="02020603050405020304" pitchFamily="18" charset="0"/>
                              <a:ea typeface="Kaiti SC" panose="02010600040101010101" pitchFamily="2" charset="-122"/>
                              <a:cs typeface="Times New Roman" panose="02020603050405020304" pitchFamily="18" charset="0"/>
                            </a:rPr>
                            <a:t>Value</a:t>
                          </a:r>
                        </a:p>
                      </a:txBody>
                      <a:tcPr>
                        <a:solidFill>
                          <a:schemeClr val="accent4">
                            <a:lumMod val="20000"/>
                            <a:lumOff val="80000"/>
                          </a:schemeClr>
                        </a:solidFill>
                      </a:tcPr>
                    </a:tc>
                    <a:tc hMerge="1">
                      <a:txBody>
                        <a:bodyPr/>
                        <a:lstStyle/>
                        <a:p>
                          <a:endParaRPr lang="zh-TW" altLang="en-US"/>
                        </a:p>
                      </a:txBody>
                      <a:tcPr/>
                    </a:tc>
                    <a:extLst>
                      <a:ext uri="{0D108BD9-81ED-4DB2-BD59-A6C34878D82A}">
                        <a16:rowId xmlns:a16="http://schemas.microsoft.com/office/drawing/2014/main" val="1514426322"/>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Architecture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2D Tensorized RNN wave function with no weight-sharing</a:t>
                          </a:r>
                        </a:p>
                      </a:txBody>
                      <a:tcPr anchor="ctr"/>
                    </a:tc>
                    <a:tc hMerge="1">
                      <a:txBody>
                        <a:bodyPr/>
                        <a:lstStyle/>
                        <a:p>
                          <a:endParaRPr lang="zh-TW" altLang="en-US"/>
                        </a:p>
                      </a:txBody>
                      <a:tcPr/>
                    </a:tc>
                    <a:extLst>
                      <a:ext uri="{0D108BD9-81ED-4DB2-BD59-A6C34878D82A}">
                        <a16:rowId xmlns:a16="http://schemas.microsoft.com/office/drawing/2014/main" val="34446078"/>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memory units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endParaRPr lang="zh-TW"/>
                        </a:p>
                      </a:txBody>
                      <a:tcPr anchor="ctr">
                        <a:blipFill>
                          <a:blip r:embed="rId3"/>
                          <a:stretch>
                            <a:fillRect l="-57279" t="-208333" r="-239" b="-933333"/>
                          </a:stretch>
                        </a:blipFill>
                      </a:tcPr>
                    </a:tc>
                    <a:tc hMerge="1">
                      <a:txBody>
                        <a:bodyPr/>
                        <a:lstStyle/>
                        <a:p>
                          <a:endParaRPr lang="zh-TW" altLang="en-US"/>
                        </a:p>
                      </a:txBody>
                      <a:tcPr/>
                    </a:tc>
                    <a:extLst>
                      <a:ext uri="{0D108BD9-81ED-4DB2-BD59-A6C34878D82A}">
                        <a16:rowId xmlns:a16="http://schemas.microsoft.com/office/drawing/2014/main" val="4137826649"/>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samples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endParaRPr lang="zh-TW"/>
                        </a:p>
                      </a:txBody>
                      <a:tcPr anchor="ctr">
                        <a:blipFill>
                          <a:blip r:embed="rId3"/>
                          <a:stretch>
                            <a:fillRect l="-57279" t="-308333" r="-239" b="-833333"/>
                          </a:stretch>
                        </a:blipFill>
                      </a:tcPr>
                    </a:tc>
                    <a:tc hMerge="1">
                      <a:txBody>
                        <a:bodyPr/>
                        <a:lstStyle/>
                        <a:p>
                          <a:endParaRPr lang="zh-TW" altLang="en-US"/>
                        </a:p>
                      </a:txBody>
                      <a:tcPr/>
                    </a:tc>
                    <a:extLst>
                      <a:ext uri="{0D108BD9-81ED-4DB2-BD59-A6C34878D82A}">
                        <a16:rowId xmlns:a16="http://schemas.microsoft.com/office/drawing/2014/main" val="882350195"/>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magnetic field for VQA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endParaRPr lang="zh-TW"/>
                        </a:p>
                      </a:txBody>
                      <a:tcPr anchor="ctr">
                        <a:blipFill>
                          <a:blip r:embed="rId3"/>
                          <a:stretch>
                            <a:fillRect l="-57279" t="-408333" r="-239" b="-733333"/>
                          </a:stretch>
                        </a:blipFill>
                      </a:tcPr>
                    </a:tc>
                    <a:tc hMerge="1">
                      <a:txBody>
                        <a:bodyPr/>
                        <a:lstStyle/>
                        <a:p>
                          <a:endParaRPr lang="zh-TW" altLang="en-US"/>
                        </a:p>
                      </a:txBody>
                      <a:tcPr/>
                    </a:tc>
                    <a:extLst>
                      <a:ext uri="{0D108BD9-81ED-4DB2-BD59-A6C34878D82A}">
                        <a16:rowId xmlns:a16="http://schemas.microsoft.com/office/drawing/2014/main" val="35061161"/>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Temperature for VCA</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endParaRPr lang="zh-TW"/>
                        </a:p>
                      </a:txBody>
                      <a:tcPr anchor="ctr">
                        <a:blipFill>
                          <a:blip r:embed="rId3"/>
                          <a:stretch>
                            <a:fillRect l="-57279" t="-508333" r="-239" b="-633333"/>
                          </a:stretch>
                        </a:blipFill>
                      </a:tcPr>
                    </a:tc>
                    <a:tc hMerge="1">
                      <a:txBody>
                        <a:bodyPr/>
                        <a:lstStyle/>
                        <a:p>
                          <a:endParaRPr lang="zh-TW" altLang="en-US"/>
                        </a:p>
                      </a:txBody>
                      <a:tcPr/>
                    </a:tc>
                    <a:extLst>
                      <a:ext uri="{0D108BD9-81ED-4DB2-BD59-A6C34878D82A}">
                        <a16:rowId xmlns:a16="http://schemas.microsoft.com/office/drawing/2014/main" val="118336275"/>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Learning rate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endParaRPr lang="zh-TW"/>
                        </a:p>
                      </a:txBody>
                      <a:tcPr anchor="ctr">
                        <a:blipFill>
                          <a:blip r:embed="rId3"/>
                          <a:stretch>
                            <a:fillRect l="-57279" t="-584000" r="-239" b="-508000"/>
                          </a:stretch>
                        </a:blipFill>
                      </a:tcPr>
                    </a:tc>
                    <a:tc hMerge="1">
                      <a:txBody>
                        <a:bodyPr/>
                        <a:lstStyle/>
                        <a:p>
                          <a:endParaRPr lang="zh-TW" altLang="en-US"/>
                        </a:p>
                      </a:txBody>
                      <a:tcPr/>
                    </a:tc>
                    <a:extLst>
                      <a:ext uri="{0D108BD9-81ED-4DB2-BD59-A6C34878D82A}">
                        <a16:rowId xmlns:a16="http://schemas.microsoft.com/office/drawing/2014/main" val="574986729"/>
                      </a:ext>
                    </a:extLst>
                  </a:tr>
                  <a:tr h="321247">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Warmup steps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3"/>
                          <a:stretch>
                            <a:fillRect l="-114286" t="-684000" r="-100000" b="-408000"/>
                          </a:stretch>
                        </a:blipFill>
                      </a:tcPr>
                    </a:tc>
                    <a:tc>
                      <a:txBody>
                        <a:bodyPr/>
                        <a:lstStyle/>
                        <a:p>
                          <a:endParaRPr lang="zh-TW"/>
                        </a:p>
                      </a:txBody>
                      <a:tcPr anchor="ctr">
                        <a:blipFill>
                          <a:blip r:embed="rId3"/>
                          <a:stretch>
                            <a:fillRect l="-215311" t="-684000" r="-478" b="-408000"/>
                          </a:stretch>
                        </a:blipFill>
                      </a:tcPr>
                    </a:tc>
                    <a:extLst>
                      <a:ext uri="{0D108BD9-81ED-4DB2-BD59-A6C34878D82A}">
                        <a16:rowId xmlns:a16="http://schemas.microsoft.com/office/drawing/2014/main" val="1193326397"/>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random instances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endParaRPr lang="zh-TW"/>
                        </a:p>
                      </a:txBody>
                      <a:tcPr anchor="ctr">
                        <a:blipFill>
                          <a:blip r:embed="rId3"/>
                          <a:stretch>
                            <a:fillRect l="-57279" t="-816667" r="-239" b="-325000"/>
                          </a:stretch>
                        </a:blipFill>
                      </a:tcPr>
                    </a:tc>
                    <a:tc hMerge="1">
                      <a:txBody>
                        <a:bodyPr/>
                        <a:lstStyle/>
                        <a:p>
                          <a:endParaRPr lang="zh-TW" altLang="en-US"/>
                        </a:p>
                      </a:txBody>
                      <a:tcPr/>
                    </a:tc>
                    <a:extLst>
                      <a:ext uri="{0D108BD9-81ED-4DB2-BD59-A6C34878D82A}">
                        <a16:rowId xmlns:a16="http://schemas.microsoft.com/office/drawing/2014/main" val="528894187"/>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System size 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solidFill>
                          <a:schemeClr val="accent2">
                            <a:lumMod val="20000"/>
                            <a:lumOff val="80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10x10, 40x40</a:t>
                          </a:r>
                        </a:p>
                      </a:txBody>
                      <a:tcPr anchor="ctr">
                        <a:solidFill>
                          <a:schemeClr val="accent2">
                            <a:lumMod val="20000"/>
                            <a:lumOff val="80000"/>
                          </a:schemeClr>
                        </a:solidFill>
                      </a:tcPr>
                    </a:tc>
                    <a:tc hMerge="1">
                      <a:txBody>
                        <a:bodyPr/>
                        <a:lstStyle/>
                        <a:p>
                          <a:endParaRPr lang="zh-TW" altLang="en-US"/>
                        </a:p>
                      </a:txBody>
                      <a:tcPr/>
                    </a:tc>
                    <a:extLst>
                      <a:ext uri="{0D108BD9-81ED-4DB2-BD59-A6C34878D82A}">
                        <a16:rowId xmlns:a16="http://schemas.microsoft.com/office/drawing/2014/main" val="2893615055"/>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Trotters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P = 20</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tc hMerge="1">
                      <a:txBody>
                        <a:bodyPr/>
                        <a:lstStyle/>
                        <a:p>
                          <a:endParaRPr lang="zh-TW" altLang="en-US"/>
                        </a:p>
                      </a:txBody>
                      <a:tcPr/>
                    </a:tc>
                    <a:extLst>
                      <a:ext uri="{0D108BD9-81ED-4DB2-BD59-A6C34878D82A}">
                        <a16:rowId xmlns:a16="http://schemas.microsoft.com/office/drawing/2014/main" val="3392726066"/>
                      </a:ext>
                    </a:extLst>
                  </a:tr>
                  <a:tr h="314135">
                    <a:tc>
                      <a:txBody>
                        <a:bodyPr/>
                        <a:lstStyle/>
                        <a:p>
                          <a:endParaRPr lang="zh-TW"/>
                        </a:p>
                      </a:txBody>
                      <a:tcPr>
                        <a:blipFill>
                          <a:blip r:embed="rId3"/>
                          <a:stretch>
                            <a:fillRect l="-418" t="-1072000" r="-175732" b="-20000"/>
                          </a:stretch>
                        </a:blipFill>
                      </a:tcPr>
                    </a:tc>
                    <a:tc gridSpan="2">
                      <a:txBody>
                        <a:bodyPr/>
                        <a:lstStyle/>
                        <a:p>
                          <a:endParaRPr lang="zh-TW"/>
                        </a:p>
                      </a:txBody>
                      <a:tcPr anchor="ctr">
                        <a:blipFill>
                          <a:blip r:embed="rId3"/>
                          <a:stretch>
                            <a:fillRect l="-57279" t="-1072000" r="-239" b="-20000"/>
                          </a:stretch>
                        </a:blipFill>
                      </a:tcPr>
                    </a:tc>
                    <a:tc hMerge="1">
                      <a:txBody>
                        <a:bodyPr/>
                        <a:lstStyle/>
                        <a:p>
                          <a:endParaRPr lang="zh-TW" altLang="en-US"/>
                        </a:p>
                      </a:txBody>
                      <a:tcPr/>
                    </a:tc>
                    <a:extLst>
                      <a:ext uri="{0D108BD9-81ED-4DB2-BD59-A6C34878D82A}">
                        <a16:rowId xmlns:a16="http://schemas.microsoft.com/office/drawing/2014/main" val="594732901"/>
                      </a:ext>
                    </a:extLst>
                  </a:tr>
                </a:tbl>
              </a:graphicData>
            </a:graphic>
          </p:graphicFrame>
        </mc:Fallback>
      </mc:AlternateContent>
      <p:pic>
        <p:nvPicPr>
          <p:cNvPr id="6" name="圖片 5">
            <a:extLst>
              <a:ext uri="{FF2B5EF4-FFF2-40B4-BE49-F238E27FC236}">
                <a16:creationId xmlns:a16="http://schemas.microsoft.com/office/drawing/2014/main" id="{F808646B-2B05-3A4D-9301-34CB3325933E}"/>
              </a:ext>
            </a:extLst>
          </p:cNvPr>
          <p:cNvPicPr>
            <a:picLocks noChangeAspect="1"/>
          </p:cNvPicPr>
          <p:nvPr/>
        </p:nvPicPr>
        <p:blipFill>
          <a:blip r:embed="rId4"/>
          <a:stretch>
            <a:fillRect/>
          </a:stretch>
        </p:blipFill>
        <p:spPr>
          <a:xfrm>
            <a:off x="3446731" y="979973"/>
            <a:ext cx="2188725" cy="612013"/>
          </a:xfrm>
          <a:prstGeom prst="rect">
            <a:avLst/>
          </a:prstGeom>
        </p:spPr>
      </p:pic>
      <p:pic>
        <p:nvPicPr>
          <p:cNvPr id="18" name="圖片 17">
            <a:extLst>
              <a:ext uri="{FF2B5EF4-FFF2-40B4-BE49-F238E27FC236}">
                <a16:creationId xmlns:a16="http://schemas.microsoft.com/office/drawing/2014/main" id="{1E967F51-A402-A147-981A-7FD2845747AC}"/>
              </a:ext>
            </a:extLst>
          </p:cNvPr>
          <p:cNvPicPr>
            <a:picLocks noChangeAspect="1"/>
          </p:cNvPicPr>
          <p:nvPr/>
        </p:nvPicPr>
        <p:blipFill>
          <a:blip r:embed="rId5"/>
          <a:stretch>
            <a:fillRect/>
          </a:stretch>
        </p:blipFill>
        <p:spPr>
          <a:xfrm>
            <a:off x="7622492" y="981545"/>
            <a:ext cx="1119681" cy="1009015"/>
          </a:xfrm>
          <a:prstGeom prst="rect">
            <a:avLst/>
          </a:prstGeom>
        </p:spPr>
      </p:pic>
      <p:pic>
        <p:nvPicPr>
          <p:cNvPr id="19" name="圖片 18">
            <a:extLst>
              <a:ext uri="{FF2B5EF4-FFF2-40B4-BE49-F238E27FC236}">
                <a16:creationId xmlns:a16="http://schemas.microsoft.com/office/drawing/2014/main" id="{8F5933D6-C1B3-9648-B7DC-607B3A54D793}"/>
              </a:ext>
            </a:extLst>
          </p:cNvPr>
          <p:cNvPicPr>
            <a:picLocks noChangeAspect="1"/>
          </p:cNvPicPr>
          <p:nvPr/>
        </p:nvPicPr>
        <p:blipFill>
          <a:blip r:embed="rId6"/>
          <a:stretch>
            <a:fillRect/>
          </a:stretch>
        </p:blipFill>
        <p:spPr>
          <a:xfrm>
            <a:off x="3825615" y="1980191"/>
            <a:ext cx="2697101" cy="594427"/>
          </a:xfrm>
          <a:prstGeom prst="rect">
            <a:avLst/>
          </a:prstGeom>
        </p:spPr>
      </p:pic>
      <p:pic>
        <p:nvPicPr>
          <p:cNvPr id="22" name="圖片 21">
            <a:extLst>
              <a:ext uri="{FF2B5EF4-FFF2-40B4-BE49-F238E27FC236}">
                <a16:creationId xmlns:a16="http://schemas.microsoft.com/office/drawing/2014/main" id="{435C9CFB-D742-7D47-9CB0-7828A8D13FF0}"/>
              </a:ext>
            </a:extLst>
          </p:cNvPr>
          <p:cNvPicPr>
            <a:picLocks noChangeAspect="1"/>
          </p:cNvPicPr>
          <p:nvPr/>
        </p:nvPicPr>
        <p:blipFill>
          <a:blip r:embed="rId7"/>
          <a:stretch>
            <a:fillRect/>
          </a:stretch>
        </p:blipFill>
        <p:spPr>
          <a:xfrm>
            <a:off x="2837489" y="1536364"/>
            <a:ext cx="2697101" cy="443827"/>
          </a:xfrm>
          <a:prstGeom prst="rect">
            <a:avLst/>
          </a:prstGeom>
        </p:spPr>
      </p:pic>
    </p:spTree>
    <p:extLst>
      <p:ext uri="{BB962C8B-B14F-4D97-AF65-F5344CB8AC3E}">
        <p14:creationId xmlns:p14="http://schemas.microsoft.com/office/powerpoint/2010/main" val="3046071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C6C638-F5EF-E14C-BB41-54B3F12071FC}"/>
              </a:ext>
            </a:extLst>
          </p:cNvPr>
          <p:cNvSpPr>
            <a:spLocks noGrp="1"/>
          </p:cNvSpPr>
          <p:nvPr>
            <p:ph type="title"/>
          </p:nvPr>
        </p:nvSpPr>
        <p:spPr/>
        <p:txBody>
          <a:bodyPr/>
          <a:lstStyle/>
          <a:p>
            <a:r>
              <a:rPr kumimoji="1" lang="en-US" altLang="zh-TW" dirty="0"/>
              <a:t>2D Tensorized RNN</a:t>
            </a:r>
            <a:endParaRPr kumimoji="1" lang="zh-TW" altLang="en-US" dirty="0"/>
          </a:p>
        </p:txBody>
      </p:sp>
      <p:sp>
        <p:nvSpPr>
          <p:cNvPr id="4" name="投影片編號版面配置區 3">
            <a:extLst>
              <a:ext uri="{FF2B5EF4-FFF2-40B4-BE49-F238E27FC236}">
                <a16:creationId xmlns:a16="http://schemas.microsoft.com/office/drawing/2014/main" id="{213E8EB6-0CDF-3246-95AE-0CA687E8F39A}"/>
              </a:ext>
            </a:extLst>
          </p:cNvPr>
          <p:cNvSpPr>
            <a:spLocks noGrp="1"/>
          </p:cNvSpPr>
          <p:nvPr>
            <p:ph type="sldNum" sz="quarter" idx="12"/>
          </p:nvPr>
        </p:nvSpPr>
        <p:spPr/>
        <p:txBody>
          <a:bodyPr/>
          <a:lstStyle/>
          <a:p>
            <a:fld id="{837FDD2A-A019-DD4E-B4DC-C75AF499AB19}" type="slidenum">
              <a:rPr kumimoji="1" lang="zh-TW" altLang="en-US" smtClean="0"/>
              <a:pPr/>
              <a:t>17</a:t>
            </a:fld>
            <a:endParaRPr kumimoji="1" lang="zh-TW" altLang="en-US" dirty="0"/>
          </a:p>
        </p:txBody>
      </p:sp>
      <p:pic>
        <p:nvPicPr>
          <p:cNvPr id="5" name="內容版面配置區 13">
            <a:extLst>
              <a:ext uri="{FF2B5EF4-FFF2-40B4-BE49-F238E27FC236}">
                <a16:creationId xmlns:a16="http://schemas.microsoft.com/office/drawing/2014/main" id="{633925CD-4008-1A42-9851-28427FA13D4B}"/>
              </a:ext>
            </a:extLst>
          </p:cNvPr>
          <p:cNvPicPr>
            <a:picLocks noGrp="1" noChangeAspect="1"/>
          </p:cNvPicPr>
          <p:nvPr>
            <p:ph idx="1"/>
          </p:nvPr>
        </p:nvPicPr>
        <p:blipFill>
          <a:blip r:embed="rId2"/>
          <a:stretch>
            <a:fillRect/>
          </a:stretch>
        </p:blipFill>
        <p:spPr>
          <a:xfrm>
            <a:off x="5467354" y="1447245"/>
            <a:ext cx="3269700" cy="2567483"/>
          </a:xfrm>
          <a:prstGeom prst="rect">
            <a:avLst/>
          </a:prstGeom>
        </p:spPr>
      </p:pic>
      <p:pic>
        <p:nvPicPr>
          <p:cNvPr id="12" name="圖片 11">
            <a:extLst>
              <a:ext uri="{FF2B5EF4-FFF2-40B4-BE49-F238E27FC236}">
                <a16:creationId xmlns:a16="http://schemas.microsoft.com/office/drawing/2014/main" id="{895A0670-42BB-304C-863C-4891A9E91F9C}"/>
              </a:ext>
            </a:extLst>
          </p:cNvPr>
          <p:cNvPicPr>
            <a:picLocks noChangeAspect="1"/>
          </p:cNvPicPr>
          <p:nvPr/>
        </p:nvPicPr>
        <p:blipFill>
          <a:blip r:embed="rId3"/>
          <a:stretch>
            <a:fillRect/>
          </a:stretch>
        </p:blipFill>
        <p:spPr>
          <a:xfrm>
            <a:off x="40820" y="3789365"/>
            <a:ext cx="4332398" cy="1513598"/>
          </a:xfrm>
          <a:prstGeom prst="rect">
            <a:avLst/>
          </a:prstGeom>
        </p:spPr>
      </p:pic>
      <p:pic>
        <p:nvPicPr>
          <p:cNvPr id="15" name="圖片 14">
            <a:extLst>
              <a:ext uri="{FF2B5EF4-FFF2-40B4-BE49-F238E27FC236}">
                <a16:creationId xmlns:a16="http://schemas.microsoft.com/office/drawing/2014/main" id="{FD11D7F5-181A-184E-8462-39B7F7CEA719}"/>
              </a:ext>
            </a:extLst>
          </p:cNvPr>
          <p:cNvPicPr>
            <a:picLocks noChangeAspect="1"/>
          </p:cNvPicPr>
          <p:nvPr/>
        </p:nvPicPr>
        <p:blipFill>
          <a:blip r:embed="rId4"/>
          <a:stretch>
            <a:fillRect/>
          </a:stretch>
        </p:blipFill>
        <p:spPr>
          <a:xfrm>
            <a:off x="507846" y="1039423"/>
            <a:ext cx="5417698" cy="492518"/>
          </a:xfrm>
          <a:prstGeom prst="rect">
            <a:avLst/>
          </a:prstGeom>
        </p:spPr>
      </p:pic>
      <mc:AlternateContent xmlns:mc="http://schemas.openxmlformats.org/markup-compatibility/2006">
        <mc:Choice xmlns:a14="http://schemas.microsoft.com/office/drawing/2010/main" Requires="a14">
          <p:sp>
            <p:nvSpPr>
              <p:cNvPr id="16" name="文字方塊 15">
                <a:extLst>
                  <a:ext uri="{FF2B5EF4-FFF2-40B4-BE49-F238E27FC236}">
                    <a16:creationId xmlns:a16="http://schemas.microsoft.com/office/drawing/2014/main" id="{5C83A326-9C97-EB44-8AD4-844177A6DCAE}"/>
                  </a:ext>
                </a:extLst>
              </p:cNvPr>
              <p:cNvSpPr txBox="1"/>
              <p:nvPr/>
            </p:nvSpPr>
            <p:spPr>
              <a:xfrm>
                <a:off x="41605" y="1711401"/>
                <a:ext cx="5401287" cy="1473673"/>
              </a:xfrm>
              <a:prstGeom prst="rect">
                <a:avLst/>
              </a:prstGeom>
              <a:noFill/>
            </p:spPr>
            <p:txBody>
              <a:bodyPr wrap="none" rtlCol="0">
                <a:spAutoFit/>
              </a:bodyPr>
              <a:lstStyle/>
              <a:p>
                <a:pPr marL="342900" indent="-342900">
                  <a:buFont typeface="標準系統字體"/>
                  <a:buChar char="☛"/>
                </a:pPr>
                <a:r>
                  <a:rPr kumimoji="1" lang="en-US" altLang="zh-TW" sz="2200" dirty="0"/>
                  <a:t>2D Tensorized: Zigzag path</a:t>
                </a:r>
              </a:p>
              <a:p>
                <a:pPr marL="342900" indent="-342900">
                  <a:buFont typeface="標準系統字體"/>
                  <a:buChar char="☛"/>
                </a:pPr>
                <a:r>
                  <a:rPr kumimoji="1" lang="en-US" altLang="zh-TW" sz="2200" dirty="0"/>
                  <a:t>Different from 1D Tensorized RNN:</a:t>
                </a:r>
              </a:p>
              <a:p>
                <a:pPr marL="800100" lvl="1" indent="-342900">
                  <a:buFont typeface="標準系統字體"/>
                  <a:buChar char="☞"/>
                </a:pPr>
                <a14:m>
                  <m:oMath xmlns:m="http://schemas.openxmlformats.org/officeDocument/2006/math">
                    <m:sSub>
                      <m:sSubPr>
                        <m:ctrlPr>
                          <a:rPr kumimoji="1" lang="en-US" altLang="zh-TW" sz="2200" i="1" smtClean="0">
                            <a:latin typeface="Cambria Math" panose="02040503050406030204" pitchFamily="18" charset="0"/>
                          </a:rPr>
                        </m:ctrlPr>
                      </m:sSubPr>
                      <m:e>
                        <m:r>
                          <a:rPr kumimoji="1" lang="en-US" altLang="zh-TW" sz="2200" b="0" i="1" smtClean="0">
                            <a:latin typeface="Cambria Math" panose="02040503050406030204" pitchFamily="18" charset="0"/>
                          </a:rPr>
                          <m:t>𝑇</m:t>
                        </m:r>
                      </m:e>
                      <m:sub>
                        <m:r>
                          <a:rPr kumimoji="1" lang="en-US" altLang="zh-TW" sz="2200" b="0" i="1" smtClean="0">
                            <a:latin typeface="Cambria Math" panose="02040503050406030204" pitchFamily="18" charset="0"/>
                          </a:rPr>
                          <m:t>𝑖</m:t>
                        </m:r>
                        <m:r>
                          <a:rPr kumimoji="1" lang="en-US" altLang="zh-TW" sz="2200" b="0" i="1" smtClean="0">
                            <a:latin typeface="Cambria Math" panose="02040503050406030204" pitchFamily="18" charset="0"/>
                          </a:rPr>
                          <m:t>,</m:t>
                        </m:r>
                        <m:r>
                          <a:rPr kumimoji="1" lang="en-US" altLang="zh-TW" sz="2200" b="0" i="1" smtClean="0">
                            <a:latin typeface="Cambria Math" panose="02040503050406030204" pitchFamily="18" charset="0"/>
                          </a:rPr>
                          <m:t>𝑗</m:t>
                        </m:r>
                      </m:sub>
                    </m:sSub>
                  </m:oMath>
                </a14:m>
                <a:r>
                  <a:rPr kumimoji="1" lang="en-US" altLang="zh-TW" sz="2200" dirty="0"/>
                  <a:t> are site dependent weight tensors </a:t>
                </a:r>
                <a:br>
                  <a:rPr kumimoji="1" lang="en-US" altLang="zh-TW" sz="2200" dirty="0"/>
                </a:br>
                <a:r>
                  <a:rPr kumimoji="1" lang="en-US" altLang="zh-TW" sz="2200" dirty="0"/>
                  <a:t>that have dimension </a:t>
                </a:r>
                <a14:m>
                  <m:oMath xmlns:m="http://schemas.openxmlformats.org/officeDocument/2006/math">
                    <m:r>
                      <a:rPr kumimoji="1" lang="en-US" altLang="zh-TW" sz="2200" b="0" i="1" smtClean="0">
                        <a:latin typeface="Cambria Math" panose="02040503050406030204" pitchFamily="18" charset="0"/>
                      </a:rPr>
                      <m:t>4∗2</m:t>
                    </m:r>
                    <m:sSub>
                      <m:sSubPr>
                        <m:ctrlPr>
                          <a:rPr kumimoji="1" lang="en-US" altLang="zh-TW" sz="2200" b="0" i="1" smtClean="0">
                            <a:latin typeface="Cambria Math" panose="02040503050406030204" pitchFamily="18" charset="0"/>
                          </a:rPr>
                        </m:ctrlPr>
                      </m:sSubPr>
                      <m:e>
                        <m:r>
                          <a:rPr kumimoji="1" lang="en-US" altLang="zh-TW" sz="2200" b="0" i="1" smtClean="0">
                            <a:latin typeface="Cambria Math" panose="02040503050406030204" pitchFamily="18" charset="0"/>
                          </a:rPr>
                          <m:t>𝑑</m:t>
                        </m:r>
                      </m:e>
                      <m:sub>
                        <m:r>
                          <a:rPr kumimoji="1" lang="en-US" altLang="zh-TW" sz="2200" b="0" i="1" smtClean="0">
                            <a:latin typeface="Cambria Math" panose="02040503050406030204" pitchFamily="18" charset="0"/>
                          </a:rPr>
                          <m:t>h</m:t>
                        </m:r>
                      </m:sub>
                    </m:sSub>
                    <m:r>
                      <a:rPr kumimoji="1" lang="en-US" altLang="zh-TW" sz="2200" b="0" i="0" smtClean="0">
                        <a:latin typeface="Cambria Math" panose="02040503050406030204" pitchFamily="18" charset="0"/>
                      </a:rPr>
                      <m:t>∗</m:t>
                    </m:r>
                    <m:sSub>
                      <m:sSubPr>
                        <m:ctrlPr>
                          <a:rPr kumimoji="1" lang="en-US" altLang="zh-TW" sz="2200" i="1">
                            <a:latin typeface="Cambria Math" panose="02040503050406030204" pitchFamily="18" charset="0"/>
                          </a:rPr>
                        </m:ctrlPr>
                      </m:sSubPr>
                      <m:e>
                        <m:r>
                          <a:rPr kumimoji="1" lang="en-US" altLang="zh-TW" sz="2200" i="1">
                            <a:latin typeface="Cambria Math" panose="02040503050406030204" pitchFamily="18" charset="0"/>
                          </a:rPr>
                          <m:t>𝑑</m:t>
                        </m:r>
                      </m:e>
                      <m:sub>
                        <m:r>
                          <a:rPr kumimoji="1" lang="en-US" altLang="zh-TW" sz="2200" i="1">
                            <a:latin typeface="Cambria Math" panose="02040503050406030204" pitchFamily="18" charset="0"/>
                          </a:rPr>
                          <m:t>h</m:t>
                        </m:r>
                      </m:sub>
                    </m:sSub>
                  </m:oMath>
                </a14:m>
                <a:endParaRPr kumimoji="1" lang="en-US" altLang="zh-TW" sz="2200" dirty="0"/>
              </a:p>
            </p:txBody>
          </p:sp>
        </mc:Choice>
        <mc:Fallback>
          <p:sp>
            <p:nvSpPr>
              <p:cNvPr id="16" name="文字方塊 15">
                <a:extLst>
                  <a:ext uri="{FF2B5EF4-FFF2-40B4-BE49-F238E27FC236}">
                    <a16:creationId xmlns:a16="http://schemas.microsoft.com/office/drawing/2014/main" id="{5C83A326-9C97-EB44-8AD4-844177A6DCAE}"/>
                  </a:ext>
                </a:extLst>
              </p:cNvPr>
              <p:cNvSpPr txBox="1">
                <a:spLocks noRot="1" noChangeAspect="1" noMove="1" noResize="1" noEditPoints="1" noAdjustHandles="1" noChangeArrowheads="1" noChangeShapeType="1" noTextEdit="1"/>
              </p:cNvSpPr>
              <p:nvPr/>
            </p:nvSpPr>
            <p:spPr>
              <a:xfrm>
                <a:off x="41605" y="1711401"/>
                <a:ext cx="5401287" cy="1473673"/>
              </a:xfrm>
              <a:prstGeom prst="rect">
                <a:avLst/>
              </a:prstGeom>
              <a:blipFill>
                <a:blip r:embed="rId5"/>
                <a:stretch>
                  <a:fillRect l="-1878" t="-5983" r="-469" b="-7692"/>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E10DD027-BA89-414E-A0FD-F42121A2BAB6}"/>
              </a:ext>
            </a:extLst>
          </p:cNvPr>
          <p:cNvPicPr>
            <a:picLocks noChangeAspect="1"/>
          </p:cNvPicPr>
          <p:nvPr/>
        </p:nvPicPr>
        <p:blipFill rotWithShape="1">
          <a:blip r:embed="rId6"/>
          <a:srcRect b="55975"/>
          <a:stretch/>
        </p:blipFill>
        <p:spPr>
          <a:xfrm>
            <a:off x="4893162" y="4359393"/>
            <a:ext cx="2050766" cy="1796400"/>
          </a:xfrm>
          <a:prstGeom prst="rect">
            <a:avLst/>
          </a:prstGeom>
        </p:spPr>
      </p:pic>
      <p:pic>
        <p:nvPicPr>
          <p:cNvPr id="10" name="圖片 9">
            <a:extLst>
              <a:ext uri="{FF2B5EF4-FFF2-40B4-BE49-F238E27FC236}">
                <a16:creationId xmlns:a16="http://schemas.microsoft.com/office/drawing/2014/main" id="{FE11F704-BEEA-7844-A988-B5B42484FA48}"/>
              </a:ext>
            </a:extLst>
          </p:cNvPr>
          <p:cNvPicPr>
            <a:picLocks noChangeAspect="1"/>
          </p:cNvPicPr>
          <p:nvPr/>
        </p:nvPicPr>
        <p:blipFill rotWithShape="1">
          <a:blip r:embed="rId6"/>
          <a:srcRect t="56935"/>
          <a:stretch/>
        </p:blipFill>
        <p:spPr>
          <a:xfrm>
            <a:off x="6906299" y="4422550"/>
            <a:ext cx="2096447" cy="1796400"/>
          </a:xfrm>
          <a:prstGeom prst="rect">
            <a:avLst/>
          </a:prstGeom>
          <a:ln>
            <a:solidFill>
              <a:srgbClr val="FF0000"/>
            </a:solidFill>
          </a:ln>
        </p:spPr>
      </p:pic>
      <p:pic>
        <p:nvPicPr>
          <p:cNvPr id="13" name="圖片 12">
            <a:extLst>
              <a:ext uri="{FF2B5EF4-FFF2-40B4-BE49-F238E27FC236}">
                <a16:creationId xmlns:a16="http://schemas.microsoft.com/office/drawing/2014/main" id="{D6C55AC5-98AB-7F44-996B-D2D05D2F83C4}"/>
              </a:ext>
            </a:extLst>
          </p:cNvPr>
          <p:cNvPicPr>
            <a:picLocks noChangeAspect="1"/>
          </p:cNvPicPr>
          <p:nvPr/>
        </p:nvPicPr>
        <p:blipFill>
          <a:blip r:embed="rId7"/>
          <a:stretch>
            <a:fillRect/>
          </a:stretch>
        </p:blipFill>
        <p:spPr>
          <a:xfrm>
            <a:off x="7548930" y="169273"/>
            <a:ext cx="1238853" cy="1116409"/>
          </a:xfrm>
          <a:prstGeom prst="rect">
            <a:avLst/>
          </a:prstGeom>
        </p:spPr>
      </p:pic>
      <p:pic>
        <p:nvPicPr>
          <p:cNvPr id="14" name="圖片 13">
            <a:extLst>
              <a:ext uri="{FF2B5EF4-FFF2-40B4-BE49-F238E27FC236}">
                <a16:creationId xmlns:a16="http://schemas.microsoft.com/office/drawing/2014/main" id="{1FA61DD1-FB2A-5543-86FA-EBBEE1C09973}"/>
              </a:ext>
            </a:extLst>
          </p:cNvPr>
          <p:cNvPicPr>
            <a:picLocks noChangeAspect="1"/>
          </p:cNvPicPr>
          <p:nvPr/>
        </p:nvPicPr>
        <p:blipFill>
          <a:blip r:embed="rId8"/>
          <a:stretch>
            <a:fillRect/>
          </a:stretch>
        </p:blipFill>
        <p:spPr>
          <a:xfrm>
            <a:off x="17143" y="3185074"/>
            <a:ext cx="2568219" cy="472184"/>
          </a:xfrm>
          <a:prstGeom prst="rect">
            <a:avLst/>
          </a:prstGeom>
        </p:spPr>
      </p:pic>
      <p:pic>
        <p:nvPicPr>
          <p:cNvPr id="17" name="圖片 16">
            <a:extLst>
              <a:ext uri="{FF2B5EF4-FFF2-40B4-BE49-F238E27FC236}">
                <a16:creationId xmlns:a16="http://schemas.microsoft.com/office/drawing/2014/main" id="{FDB3EFCA-4817-6D4A-998D-A2538CF1C535}"/>
              </a:ext>
            </a:extLst>
          </p:cNvPr>
          <p:cNvPicPr>
            <a:picLocks noChangeAspect="1"/>
          </p:cNvPicPr>
          <p:nvPr/>
        </p:nvPicPr>
        <p:blipFill>
          <a:blip r:embed="rId9"/>
          <a:stretch>
            <a:fillRect/>
          </a:stretch>
        </p:blipFill>
        <p:spPr>
          <a:xfrm>
            <a:off x="17143" y="5435070"/>
            <a:ext cx="3436620" cy="639371"/>
          </a:xfrm>
          <a:prstGeom prst="rect">
            <a:avLst/>
          </a:prstGeom>
        </p:spPr>
      </p:pic>
    </p:spTree>
    <p:extLst>
      <p:ext uri="{BB962C8B-B14F-4D97-AF65-F5344CB8AC3E}">
        <p14:creationId xmlns:p14="http://schemas.microsoft.com/office/powerpoint/2010/main" val="3632520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200FA1-285B-5146-B7D7-F49F02E0C79F}"/>
              </a:ext>
            </a:extLst>
          </p:cNvPr>
          <p:cNvSpPr>
            <a:spLocks noGrp="1"/>
          </p:cNvSpPr>
          <p:nvPr>
            <p:ph type="title"/>
          </p:nvPr>
        </p:nvSpPr>
        <p:spPr/>
        <p:txBody>
          <a:bodyPr/>
          <a:lstStyle/>
          <a:p>
            <a:r>
              <a:rPr kumimoji="1" lang="en-US" altLang="zh-TW" dirty="0"/>
              <a:t>Experiment Results -2</a:t>
            </a:r>
            <a:endParaRPr kumimoji="1" lang="zh-TW" altLang="en-US" dirty="0"/>
          </a:p>
        </p:txBody>
      </p:sp>
      <p:sp>
        <p:nvSpPr>
          <p:cNvPr id="4" name="投影片編號版面配置區 3">
            <a:extLst>
              <a:ext uri="{FF2B5EF4-FFF2-40B4-BE49-F238E27FC236}">
                <a16:creationId xmlns:a16="http://schemas.microsoft.com/office/drawing/2014/main" id="{C4F9747B-E375-FE44-8F8D-AE1A5847068E}"/>
              </a:ext>
            </a:extLst>
          </p:cNvPr>
          <p:cNvSpPr>
            <a:spLocks noGrp="1"/>
          </p:cNvSpPr>
          <p:nvPr>
            <p:ph type="sldNum" sz="quarter" idx="12"/>
          </p:nvPr>
        </p:nvSpPr>
        <p:spPr/>
        <p:txBody>
          <a:bodyPr/>
          <a:lstStyle/>
          <a:p>
            <a:fld id="{837FDD2A-A019-DD4E-B4DC-C75AF499AB19}" type="slidenum">
              <a:rPr kumimoji="1" lang="zh-TW" altLang="en-US" smtClean="0"/>
              <a:pPr/>
              <a:t>18</a:t>
            </a:fld>
            <a:endParaRPr kumimoji="1" lang="zh-TW" altLang="en-US" dirty="0"/>
          </a:p>
        </p:txBody>
      </p:sp>
      <p:graphicFrame>
        <p:nvGraphicFramePr>
          <p:cNvPr id="10" name="表格 9">
            <a:extLst>
              <a:ext uri="{FF2B5EF4-FFF2-40B4-BE49-F238E27FC236}">
                <a16:creationId xmlns:a16="http://schemas.microsoft.com/office/drawing/2014/main" id="{91237ED2-2904-4345-96BC-3B40EC8AB092}"/>
              </a:ext>
            </a:extLst>
          </p:cNvPr>
          <p:cNvGraphicFramePr>
            <a:graphicFrameLocks noGrp="1"/>
          </p:cNvGraphicFramePr>
          <p:nvPr>
            <p:extLst>
              <p:ext uri="{D42A27DB-BD31-4B8C-83A1-F6EECF244321}">
                <p14:modId xmlns:p14="http://schemas.microsoft.com/office/powerpoint/2010/main" val="2419536629"/>
              </p:ext>
            </p:extLst>
          </p:nvPr>
        </p:nvGraphicFramePr>
        <p:xfrm>
          <a:off x="401825" y="5038154"/>
          <a:ext cx="8340350" cy="792480"/>
        </p:xfrm>
        <a:graphic>
          <a:graphicData uri="http://schemas.openxmlformats.org/drawingml/2006/table">
            <a:tbl>
              <a:tblPr firstRow="1" bandRow="1">
                <a:tableStyleId>{5940675A-B579-460E-94D1-54222C63F5DA}</a:tableStyleId>
              </a:tblPr>
              <a:tblGrid>
                <a:gridCol w="4170175">
                  <a:extLst>
                    <a:ext uri="{9D8B030D-6E8A-4147-A177-3AD203B41FA5}">
                      <a16:colId xmlns:a16="http://schemas.microsoft.com/office/drawing/2014/main" val="4282987164"/>
                    </a:ext>
                  </a:extLst>
                </a:gridCol>
                <a:gridCol w="4170175">
                  <a:extLst>
                    <a:ext uri="{9D8B030D-6E8A-4147-A177-3AD203B41FA5}">
                      <a16:colId xmlns:a16="http://schemas.microsoft.com/office/drawing/2014/main" val="189714513"/>
                    </a:ext>
                  </a:extLst>
                </a:gridCol>
              </a:tblGrid>
              <a:tr h="25762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i="0" dirty="0">
                          <a:latin typeface="Hei" pitchFamily="2" charset="-122"/>
                          <a:ea typeface="Hei" pitchFamily="2" charset="-122"/>
                          <a:cs typeface="Yuppy SC" panose="020F0603040207020204" pitchFamily="34" charset="-122"/>
                        </a:rPr>
                        <a:t>System size N </a:t>
                      </a:r>
                      <a:endParaRPr lang="zh-TW" altLang="en-US" sz="2000" b="1" i="0" dirty="0">
                        <a:latin typeface="Hei" pitchFamily="2" charset="-122"/>
                        <a:ea typeface="Yuppy SC" panose="020F0603040207020204" pitchFamily="34" charset="-122"/>
                        <a:cs typeface="Yuppy SC" panose="020F0603040207020204" pitchFamily="34" charset="-122"/>
                      </a:endParaRPr>
                    </a:p>
                  </a:txBody>
                  <a:tcPr anchor="ctr">
                    <a:solidFill>
                      <a:schemeClr val="accent4">
                        <a:lumMod val="20000"/>
                        <a:lumOff val="8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2300770689"/>
                  </a:ext>
                </a:extLst>
              </a:tr>
              <a:tr h="257621">
                <a:tc>
                  <a:txBody>
                    <a:bodyPr/>
                    <a:lstStyle/>
                    <a:p>
                      <a:pPr algn="ctr"/>
                      <a:r>
                        <a:rPr lang="en-US" altLang="zh-TW" sz="2000" b="0" dirty="0">
                          <a:latin typeface="Candara" panose="020E0502030303020204" pitchFamily="34" charset="0"/>
                          <a:ea typeface="Kaiti SC" panose="02010600040101010101" pitchFamily="2" charset="-122"/>
                          <a:cs typeface="Mongolian Baiti" panose="03000500000000000000" pitchFamily="66" charset="0"/>
                        </a:rPr>
                        <a:t>10x10 (spins)</a:t>
                      </a:r>
                      <a:endParaRPr lang="zh-TW" altLang="en-US" sz="2000" b="0" dirty="0">
                        <a:latin typeface="Candara" panose="020E0502030303020204" pitchFamily="34" charset="0"/>
                        <a:ea typeface="Kaiti SC" panose="02010600040101010101" pitchFamily="2" charset="-122"/>
                        <a:cs typeface="Mongolian Baiti" panose="03000500000000000000" pitchFamily="66"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0" dirty="0">
                          <a:latin typeface="Candara" panose="020E0502030303020204" pitchFamily="34" charset="0"/>
                          <a:ea typeface="Kaiti SC" panose="02010600040101010101" pitchFamily="2" charset="-122"/>
                          <a:cs typeface="Mongolian Baiti" panose="03000500000000000000" pitchFamily="66" charset="0"/>
                        </a:rPr>
                        <a:t>40x40 (spins)</a:t>
                      </a:r>
                    </a:p>
                  </a:txBody>
                  <a:tcPr anchor="ctr"/>
                </a:tc>
                <a:extLst>
                  <a:ext uri="{0D108BD9-81ED-4DB2-BD59-A6C34878D82A}">
                    <a16:rowId xmlns:a16="http://schemas.microsoft.com/office/drawing/2014/main" val="1809328669"/>
                  </a:ext>
                </a:extLst>
              </a:tr>
            </a:tbl>
          </a:graphicData>
        </a:graphic>
      </p:graphicFrame>
      <p:pic>
        <p:nvPicPr>
          <p:cNvPr id="16" name="圖片 15">
            <a:extLst>
              <a:ext uri="{FF2B5EF4-FFF2-40B4-BE49-F238E27FC236}">
                <a16:creationId xmlns:a16="http://schemas.microsoft.com/office/drawing/2014/main" id="{95C0B35F-59DC-0540-8BE6-B85BF831EAC5}"/>
              </a:ext>
            </a:extLst>
          </p:cNvPr>
          <p:cNvPicPr>
            <a:picLocks noChangeAspect="1"/>
          </p:cNvPicPr>
          <p:nvPr/>
        </p:nvPicPr>
        <p:blipFill>
          <a:blip r:embed="rId2"/>
          <a:stretch>
            <a:fillRect/>
          </a:stretch>
        </p:blipFill>
        <p:spPr>
          <a:xfrm>
            <a:off x="4572000" y="1329755"/>
            <a:ext cx="4412220" cy="3585600"/>
          </a:xfrm>
          <a:prstGeom prst="rect">
            <a:avLst/>
          </a:prstGeom>
        </p:spPr>
      </p:pic>
      <p:pic>
        <p:nvPicPr>
          <p:cNvPr id="17" name="圖片 16">
            <a:extLst>
              <a:ext uri="{FF2B5EF4-FFF2-40B4-BE49-F238E27FC236}">
                <a16:creationId xmlns:a16="http://schemas.microsoft.com/office/drawing/2014/main" id="{06F20FFB-0019-6B4B-9364-A247DCCC2477}"/>
              </a:ext>
            </a:extLst>
          </p:cNvPr>
          <p:cNvPicPr>
            <a:picLocks noChangeAspect="1"/>
          </p:cNvPicPr>
          <p:nvPr/>
        </p:nvPicPr>
        <p:blipFill>
          <a:blip r:embed="rId3"/>
          <a:stretch>
            <a:fillRect/>
          </a:stretch>
        </p:blipFill>
        <p:spPr>
          <a:xfrm>
            <a:off x="219703" y="1391155"/>
            <a:ext cx="4329362" cy="3585600"/>
          </a:xfrm>
          <a:prstGeom prst="rect">
            <a:avLst/>
          </a:prstGeom>
        </p:spPr>
      </p:pic>
      <mc:AlternateContent xmlns:mc="http://schemas.openxmlformats.org/markup-compatibility/2006" xmlns:p14="http://schemas.microsoft.com/office/powerpoint/2010/main">
        <mc:Choice Requires="p14">
          <p:contentPart p14:bwMode="auto" r:id="rId4">
            <p14:nvContentPartPr>
              <p14:cNvPr id="21" name="筆跡 20">
                <a:extLst>
                  <a:ext uri="{FF2B5EF4-FFF2-40B4-BE49-F238E27FC236}">
                    <a16:creationId xmlns:a16="http://schemas.microsoft.com/office/drawing/2014/main" id="{3C2FA336-B1CA-9244-B92D-385C9AE1B1B8}"/>
                  </a:ext>
                </a:extLst>
              </p14:cNvPr>
              <p14:cNvContentPartPr/>
              <p14:nvPr/>
            </p14:nvContentPartPr>
            <p14:xfrm>
              <a:off x="1162584" y="3557376"/>
              <a:ext cx="691560" cy="77040"/>
            </p14:xfrm>
          </p:contentPart>
        </mc:Choice>
        <mc:Fallback xmlns="">
          <p:pic>
            <p:nvPicPr>
              <p:cNvPr id="21" name="筆跡 20">
                <a:extLst>
                  <a:ext uri="{FF2B5EF4-FFF2-40B4-BE49-F238E27FC236}">
                    <a16:creationId xmlns:a16="http://schemas.microsoft.com/office/drawing/2014/main" id="{3C2FA336-B1CA-9244-B92D-385C9AE1B1B8}"/>
                  </a:ext>
                </a:extLst>
              </p:cNvPr>
              <p:cNvPicPr/>
              <p:nvPr/>
            </p:nvPicPr>
            <p:blipFill>
              <a:blip r:embed="rId5"/>
              <a:stretch>
                <a:fillRect/>
              </a:stretch>
            </p:blipFill>
            <p:spPr>
              <a:xfrm>
                <a:off x="1099944" y="3494376"/>
                <a:ext cx="817200" cy="202680"/>
              </a:xfrm>
              <a:prstGeom prst="rect">
                <a:avLst/>
              </a:prstGeom>
            </p:spPr>
          </p:pic>
        </mc:Fallback>
      </mc:AlternateContent>
    </p:spTree>
    <p:extLst>
      <p:ext uri="{BB962C8B-B14F-4D97-AF65-F5344CB8AC3E}">
        <p14:creationId xmlns:p14="http://schemas.microsoft.com/office/powerpoint/2010/main" val="3530998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內容版面配置區 19">
            <a:extLst>
              <a:ext uri="{FF2B5EF4-FFF2-40B4-BE49-F238E27FC236}">
                <a16:creationId xmlns:a16="http://schemas.microsoft.com/office/drawing/2014/main" id="{618CF7B7-9CE1-474E-84C2-DBB5AF93E0A6}"/>
              </a:ext>
            </a:extLst>
          </p:cNvPr>
          <p:cNvSpPr>
            <a:spLocks noGrp="1"/>
          </p:cNvSpPr>
          <p:nvPr>
            <p:ph idx="1"/>
          </p:nvPr>
        </p:nvSpPr>
        <p:spPr>
          <a:xfrm>
            <a:off x="628650" y="1022605"/>
            <a:ext cx="7886700" cy="5053841"/>
          </a:xfrm>
        </p:spPr>
        <p:txBody>
          <a:bodyPr>
            <a:normAutofit/>
          </a:bodyPr>
          <a:lstStyle/>
          <a:p>
            <a:r>
              <a:rPr lang="en-US" altLang="zh-TW" sz="2000" dirty="0"/>
              <a:t>Model: Sherrington-Kirkpatrick (SK) model</a:t>
            </a:r>
          </a:p>
          <a:p>
            <a:r>
              <a:rPr lang="en-US" altLang="zh-TW" sz="2000" dirty="0"/>
              <a:t>Target Hamiltonian</a:t>
            </a:r>
          </a:p>
          <a:p>
            <a:r>
              <a:rPr lang="en-US" altLang="zh-TW" sz="2000" dirty="0"/>
              <a:t>Activation function: </a:t>
            </a:r>
          </a:p>
          <a:p>
            <a:endParaRPr lang="en-US" altLang="zh-TW" sz="2000" dirty="0"/>
          </a:p>
          <a:p>
            <a:pPr marL="0" indent="0">
              <a:buNone/>
            </a:pPr>
            <a:endParaRPr lang="en-US" altLang="zh-TW" sz="2000" dirty="0"/>
          </a:p>
          <a:p>
            <a:endParaRPr lang="en-US" altLang="zh-TW" sz="2000" dirty="0"/>
          </a:p>
        </p:txBody>
      </p:sp>
      <p:sp>
        <p:nvSpPr>
          <p:cNvPr id="2" name="標題 1">
            <a:extLst>
              <a:ext uri="{FF2B5EF4-FFF2-40B4-BE49-F238E27FC236}">
                <a16:creationId xmlns:a16="http://schemas.microsoft.com/office/drawing/2014/main" id="{3F688D13-8713-3B46-BAC5-CCAEC32C49C6}"/>
              </a:ext>
            </a:extLst>
          </p:cNvPr>
          <p:cNvSpPr>
            <a:spLocks noGrp="1"/>
          </p:cNvSpPr>
          <p:nvPr>
            <p:ph type="title"/>
          </p:nvPr>
        </p:nvSpPr>
        <p:spPr>
          <a:xfrm>
            <a:off x="944216" y="330836"/>
            <a:ext cx="8340349" cy="608909"/>
          </a:xfrm>
        </p:spPr>
        <p:txBody>
          <a:bodyPr>
            <a:noAutofit/>
          </a:bodyPr>
          <a:lstStyle/>
          <a:p>
            <a:r>
              <a:rPr kumimoji="1" lang="en-US" altLang="zh-TW" sz="2800" dirty="0"/>
              <a:t>Experiment -3-1. Fully-connected spin glasses models</a:t>
            </a:r>
          </a:p>
        </p:txBody>
      </p:sp>
      <p:sp>
        <p:nvSpPr>
          <p:cNvPr id="4" name="投影片編號版面配置區 3">
            <a:extLst>
              <a:ext uri="{FF2B5EF4-FFF2-40B4-BE49-F238E27FC236}">
                <a16:creationId xmlns:a16="http://schemas.microsoft.com/office/drawing/2014/main" id="{4B6793E2-5E1F-964F-B2D0-B2EF08FC9D68}"/>
              </a:ext>
            </a:extLst>
          </p:cNvPr>
          <p:cNvSpPr>
            <a:spLocks noGrp="1"/>
          </p:cNvSpPr>
          <p:nvPr>
            <p:ph type="sldNum" sz="quarter" idx="12"/>
          </p:nvPr>
        </p:nvSpPr>
        <p:spPr/>
        <p:txBody>
          <a:bodyPr/>
          <a:lstStyle/>
          <a:p>
            <a:fld id="{837FDD2A-A019-DD4E-B4DC-C75AF499AB19}" type="slidenum">
              <a:rPr kumimoji="1" lang="zh-TW" altLang="en-US" smtClean="0"/>
              <a:pPr/>
              <a:t>19</a:t>
            </a:fld>
            <a:endParaRPr kumimoji="1" lang="zh-TW" altLang="en-US" dirty="0"/>
          </a:p>
        </p:txBody>
      </p:sp>
      <mc:AlternateContent xmlns:mc="http://schemas.openxmlformats.org/markup-compatibility/2006">
        <mc:Choice xmlns:a14="http://schemas.microsoft.com/office/drawing/2010/main" Requires="a14">
          <p:graphicFrame>
            <p:nvGraphicFramePr>
              <p:cNvPr id="21" name="表格 21">
                <a:extLst>
                  <a:ext uri="{FF2B5EF4-FFF2-40B4-BE49-F238E27FC236}">
                    <a16:creationId xmlns:a16="http://schemas.microsoft.com/office/drawing/2014/main" id="{71C8051A-ACA8-0548-A4EB-D1BC2ABB7682}"/>
                  </a:ext>
                </a:extLst>
              </p:cNvPr>
              <p:cNvGraphicFramePr>
                <a:graphicFrameLocks noGrp="1"/>
              </p:cNvGraphicFramePr>
              <p:nvPr>
                <p:extLst>
                  <p:ext uri="{D42A27DB-BD31-4B8C-83A1-F6EECF244321}">
                    <p14:modId xmlns:p14="http://schemas.microsoft.com/office/powerpoint/2010/main" val="89161629"/>
                  </p:ext>
                </p:extLst>
              </p:nvPr>
            </p:nvGraphicFramePr>
            <p:xfrm>
              <a:off x="547173" y="2402119"/>
              <a:ext cx="8340349" cy="3978847"/>
            </p:xfrm>
            <a:graphic>
              <a:graphicData uri="http://schemas.openxmlformats.org/drawingml/2006/table">
                <a:tbl>
                  <a:tblPr firstRow="1" bandRow="1">
                    <a:tableStyleId>{5940675A-B579-460E-94D1-54222C63F5DA}</a:tableStyleId>
                  </a:tblPr>
                  <a:tblGrid>
                    <a:gridCol w="3032751">
                      <a:extLst>
                        <a:ext uri="{9D8B030D-6E8A-4147-A177-3AD203B41FA5}">
                          <a16:colId xmlns:a16="http://schemas.microsoft.com/office/drawing/2014/main" val="2307697888"/>
                        </a:ext>
                      </a:extLst>
                    </a:gridCol>
                    <a:gridCol w="5307598">
                      <a:extLst>
                        <a:ext uri="{9D8B030D-6E8A-4147-A177-3AD203B41FA5}">
                          <a16:colId xmlns:a16="http://schemas.microsoft.com/office/drawing/2014/main" val="2780837385"/>
                        </a:ext>
                      </a:extLst>
                    </a:gridCol>
                  </a:tblGrid>
                  <a:tr h="291485">
                    <a:tc>
                      <a:txBody>
                        <a:bodyPr/>
                        <a:lstStyle/>
                        <a:p>
                          <a:r>
                            <a:rPr lang="en-US" altLang="zh-TW" sz="1400" dirty="0"/>
                            <a:t> </a:t>
                          </a:r>
                          <a:r>
                            <a:rPr lang="en-US" altLang="zh-TW" sz="1400" b="1" kern="1200" dirty="0">
                              <a:solidFill>
                                <a:schemeClr val="tx1"/>
                              </a:solidFill>
                              <a:latin typeface="Times New Roman" panose="02020603050405020304" pitchFamily="18" charset="0"/>
                              <a:ea typeface="Kaiti SC" panose="02010600040101010101" pitchFamily="2" charset="-122"/>
                              <a:cs typeface="Times New Roman" panose="02020603050405020304" pitchFamily="18" charset="0"/>
                            </a:rPr>
                            <a:t>Experimental conditions Parameter</a:t>
                          </a:r>
                        </a:p>
                      </a:txBody>
                      <a:tcPr>
                        <a:solidFill>
                          <a:srgbClr val="FFB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latin typeface="Times New Roman" panose="02020603050405020304" pitchFamily="18" charset="0"/>
                              <a:ea typeface="Kaiti SC" panose="02010600040101010101" pitchFamily="2" charset="-122"/>
                              <a:cs typeface="Times New Roman" panose="02020603050405020304" pitchFamily="18" charset="0"/>
                            </a:rPr>
                            <a:t>Value</a:t>
                          </a:r>
                        </a:p>
                      </a:txBody>
                      <a:tcPr>
                        <a:solidFill>
                          <a:srgbClr val="FFBF46"/>
                        </a:solidFill>
                      </a:tcPr>
                    </a:tc>
                    <a:extLst>
                      <a:ext uri="{0D108BD9-81ED-4DB2-BD59-A6C34878D82A}">
                        <a16:rowId xmlns:a16="http://schemas.microsoft.com/office/drawing/2014/main" val="1514426322"/>
                      </a:ext>
                    </a:extLst>
                  </a:tr>
                  <a:tr h="29148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Architecture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Dilated RNN wave function with no weight-sharing</a:t>
                          </a:r>
                        </a:p>
                      </a:txBody>
                      <a:tcPr anchor="ctr"/>
                    </a:tc>
                    <a:extLst>
                      <a:ext uri="{0D108BD9-81ED-4DB2-BD59-A6C34878D82A}">
                        <a16:rowId xmlns:a16="http://schemas.microsoft.com/office/drawing/2014/main" val="34446078"/>
                      </a:ext>
                    </a:extLst>
                  </a:tr>
                  <a:tr h="29148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Dilated Tensorized RNN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dPr>
                                  <m:e>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𝑙𝑜𝑔</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2</m:t>
                                        </m:r>
                                      </m:sub>
                                    </m:sSub>
                                    <m:d>
                                      <m:d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d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d>
                                  </m:e>
                                </m:d>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=7</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3893284110"/>
                      </a:ext>
                    </a:extLst>
                  </a:tr>
                  <a:tr h="29148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memory units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𝑑</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h</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=40</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 </a:t>
                          </a: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h</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𝑛</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hidden units at this experiment)</a:t>
                          </a:r>
                        </a:p>
                      </a:txBody>
                      <a:tcPr anchor="ctr"/>
                    </a:tc>
                    <a:extLst>
                      <a:ext uri="{0D108BD9-81ED-4DB2-BD59-A6C34878D82A}">
                        <a16:rowId xmlns:a16="http://schemas.microsoft.com/office/drawing/2014/main" val="4137826649"/>
                      </a:ext>
                    </a:extLst>
                  </a:tr>
                  <a:tr h="29148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samples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𝑠</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=50</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882350195"/>
                      </a:ext>
                    </a:extLst>
                  </a:tr>
                  <a:tr h="29148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magnetic field for VQA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m:rPr>
                                      <m:sty m:val="p"/>
                                    </m:rPr>
                                    <a:rPr lang="el-GR" altLang="zh-TW" sz="1400" b="0" i="1" smtClean="0">
                                      <a:latin typeface="Cambria Math" panose="02040503050406030204" pitchFamily="18" charset="0"/>
                                      <a:ea typeface="Cambria Math" panose="02040503050406030204" pitchFamily="18" charset="0"/>
                                      <a:cs typeface="Mongolian Baiti" panose="03000500000000000000" pitchFamily="66" charset="0"/>
                                    </a:rPr>
                                    <m:t>Γ</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0</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=2</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(for SQA)</a:t>
                          </a:r>
                        </a:p>
                      </a:txBody>
                      <a:tcPr anchor="ctr"/>
                    </a:tc>
                    <a:extLst>
                      <a:ext uri="{0D108BD9-81ED-4DB2-BD59-A6C34878D82A}">
                        <a16:rowId xmlns:a16="http://schemas.microsoft.com/office/drawing/2014/main" val="35061161"/>
                      </a:ext>
                    </a:extLst>
                  </a:tr>
                  <a:tr h="29148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Temperature for VCA</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𝑇</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0</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=1</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(for SA</a:t>
                          </a:r>
                          <a:r>
                            <a:rPr lang="en-US" altLang="zh-TW" sz="1400" b="0" baseline="0" dirty="0">
                              <a:latin typeface="Kaiti SC" panose="02010600040101010101" pitchFamily="2" charset="-122"/>
                              <a:ea typeface="Kaiti SC" panose="02010600040101010101" pitchFamily="2" charset="-122"/>
                              <a:cs typeface="Mongolian Baiti" panose="03000500000000000000" pitchFamily="66" charset="0"/>
                            </a:rPr>
                            <a:t> and VCA</a:t>
                          </a: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a:t>
                          </a:r>
                        </a:p>
                      </a:txBody>
                      <a:tcPr anchor="ctr"/>
                    </a:tc>
                    <a:extLst>
                      <a:ext uri="{0D108BD9-81ED-4DB2-BD59-A6C34878D82A}">
                        <a16:rowId xmlns:a16="http://schemas.microsoft.com/office/drawing/2014/main" val="118336275"/>
                      </a:ext>
                    </a:extLst>
                  </a:tr>
                  <a:tr h="29148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Learning rate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𝜂</m:t>
                                </m:r>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m:t>
                                </m:r>
                                <m:sSup>
                                  <m:sSupPr>
                                    <m:ctrlP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ctrlPr>
                                  </m:sSupPr>
                                  <m:e>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10</m:t>
                                    </m:r>
                                  </m:e>
                                  <m:sup>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−4</m:t>
                                    </m:r>
                                  </m:sup>
                                </m:sSup>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574986729"/>
                      </a:ext>
                    </a:extLst>
                  </a:tr>
                  <a:tr h="307214">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Warmup steps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𝑤𝑎𝑟𝑚𝑢𝑝</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=2000</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1193326397"/>
                      </a:ext>
                    </a:extLst>
                  </a:tr>
                  <a:tr h="29148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random instances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𝑖𝑛𝑠𝑡𝑎𝑛𝑐𝑒𝑠</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=25</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528894187"/>
                      </a:ext>
                    </a:extLst>
                  </a:tr>
                  <a:tr h="29148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System size 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100 spins</a:t>
                          </a:r>
                        </a:p>
                      </a:txBody>
                      <a:tcPr anchor="ctr">
                        <a:solidFill>
                          <a:schemeClr val="accent2">
                            <a:lumMod val="20000"/>
                            <a:lumOff val="80000"/>
                          </a:schemeClr>
                        </a:solidFill>
                      </a:tcPr>
                    </a:tc>
                    <a:extLst>
                      <a:ext uri="{0D108BD9-81ED-4DB2-BD59-A6C34878D82A}">
                        <a16:rowId xmlns:a16="http://schemas.microsoft.com/office/drawing/2014/main" val="2893615055"/>
                      </a:ext>
                    </a:extLst>
                  </a:tr>
                  <a:tr h="29148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Trotters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P = 100</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3392726066"/>
                      </a:ext>
                    </a:extLst>
                  </a:tr>
                  <a:tr h="291485">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Output</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Average of </a:t>
                          </a:r>
                          <a14:m>
                            <m:oMath xmlns:m="http://schemas.openxmlformats.org/officeDocument/2006/math">
                              <m:sSup>
                                <m:sSupPr>
                                  <m:ctrlP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ctrlPr>
                                </m:sSupPr>
                                <m:e>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10</m:t>
                                  </m:r>
                                </m:e>
                                <m:sup>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6</m:t>
                                  </m:r>
                                </m:sup>
                              </m:sSup>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outcomes</a:t>
                          </a:r>
                        </a:p>
                      </a:txBody>
                      <a:tcPr anchor="ctr"/>
                    </a:tc>
                    <a:extLst>
                      <a:ext uri="{0D108BD9-81ED-4DB2-BD59-A6C34878D82A}">
                        <a16:rowId xmlns:a16="http://schemas.microsoft.com/office/drawing/2014/main" val="594732901"/>
                      </a:ext>
                    </a:extLst>
                  </a:tr>
                </a:tbl>
              </a:graphicData>
            </a:graphic>
          </p:graphicFrame>
        </mc:Choice>
        <mc:Fallback>
          <p:graphicFrame>
            <p:nvGraphicFramePr>
              <p:cNvPr id="21" name="表格 21">
                <a:extLst>
                  <a:ext uri="{FF2B5EF4-FFF2-40B4-BE49-F238E27FC236}">
                    <a16:creationId xmlns:a16="http://schemas.microsoft.com/office/drawing/2014/main" id="{71C8051A-ACA8-0548-A4EB-D1BC2ABB7682}"/>
                  </a:ext>
                </a:extLst>
              </p:cNvPr>
              <p:cNvGraphicFramePr>
                <a:graphicFrameLocks noGrp="1"/>
              </p:cNvGraphicFramePr>
              <p:nvPr>
                <p:extLst>
                  <p:ext uri="{D42A27DB-BD31-4B8C-83A1-F6EECF244321}">
                    <p14:modId xmlns:p14="http://schemas.microsoft.com/office/powerpoint/2010/main" val="89161629"/>
                  </p:ext>
                </p:extLst>
              </p:nvPr>
            </p:nvGraphicFramePr>
            <p:xfrm>
              <a:off x="547173" y="2402119"/>
              <a:ext cx="8340349" cy="3978847"/>
            </p:xfrm>
            <a:graphic>
              <a:graphicData uri="http://schemas.openxmlformats.org/drawingml/2006/table">
                <a:tbl>
                  <a:tblPr firstRow="1" bandRow="1">
                    <a:tableStyleId>{5940675A-B579-460E-94D1-54222C63F5DA}</a:tableStyleId>
                  </a:tblPr>
                  <a:tblGrid>
                    <a:gridCol w="3032751">
                      <a:extLst>
                        <a:ext uri="{9D8B030D-6E8A-4147-A177-3AD203B41FA5}">
                          <a16:colId xmlns:a16="http://schemas.microsoft.com/office/drawing/2014/main" val="2307697888"/>
                        </a:ext>
                      </a:extLst>
                    </a:gridCol>
                    <a:gridCol w="5307598">
                      <a:extLst>
                        <a:ext uri="{9D8B030D-6E8A-4147-A177-3AD203B41FA5}">
                          <a16:colId xmlns:a16="http://schemas.microsoft.com/office/drawing/2014/main" val="2780837385"/>
                        </a:ext>
                      </a:extLst>
                    </a:gridCol>
                  </a:tblGrid>
                  <a:tr h="304800">
                    <a:tc>
                      <a:txBody>
                        <a:bodyPr/>
                        <a:lstStyle/>
                        <a:p>
                          <a:r>
                            <a:rPr lang="en-US" altLang="zh-TW" sz="1400" dirty="0"/>
                            <a:t> </a:t>
                          </a:r>
                          <a:r>
                            <a:rPr lang="en-US" altLang="zh-TW" sz="1400" b="1" kern="1200" dirty="0">
                              <a:solidFill>
                                <a:schemeClr val="tx1"/>
                              </a:solidFill>
                              <a:latin typeface="Times New Roman" panose="02020603050405020304" pitchFamily="18" charset="0"/>
                              <a:ea typeface="Kaiti SC" panose="02010600040101010101" pitchFamily="2" charset="-122"/>
                              <a:cs typeface="Times New Roman" panose="02020603050405020304" pitchFamily="18" charset="0"/>
                            </a:rPr>
                            <a:t>Experimental conditions Parameter</a:t>
                          </a:r>
                        </a:p>
                      </a:txBody>
                      <a:tcPr>
                        <a:solidFill>
                          <a:srgbClr val="FFB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latin typeface="Times New Roman" panose="02020603050405020304" pitchFamily="18" charset="0"/>
                              <a:ea typeface="Kaiti SC" panose="02010600040101010101" pitchFamily="2" charset="-122"/>
                              <a:cs typeface="Times New Roman" panose="02020603050405020304" pitchFamily="18" charset="0"/>
                            </a:rPr>
                            <a:t>Value</a:t>
                          </a:r>
                        </a:p>
                      </a:txBody>
                      <a:tcPr>
                        <a:solidFill>
                          <a:srgbClr val="FFBF46"/>
                        </a:solidFill>
                      </a:tcPr>
                    </a:tc>
                    <a:extLst>
                      <a:ext uri="{0D108BD9-81ED-4DB2-BD59-A6C34878D82A}">
                        <a16:rowId xmlns:a16="http://schemas.microsoft.com/office/drawing/2014/main" val="1514426322"/>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Architecture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Dilated RNN wave function with no weight-sharing</a:t>
                          </a:r>
                        </a:p>
                      </a:txBody>
                      <a:tcPr anchor="ctr"/>
                    </a:tc>
                    <a:extLst>
                      <a:ext uri="{0D108BD9-81ED-4DB2-BD59-A6C34878D82A}">
                        <a16:rowId xmlns:a16="http://schemas.microsoft.com/office/drawing/2014/main" val="34446078"/>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Dilated Tensorized RNN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3"/>
                          <a:stretch>
                            <a:fillRect l="-57416" t="-208333" r="-478" b="-1029167"/>
                          </a:stretch>
                        </a:blipFill>
                      </a:tcPr>
                    </a:tc>
                    <a:extLst>
                      <a:ext uri="{0D108BD9-81ED-4DB2-BD59-A6C34878D82A}">
                        <a16:rowId xmlns:a16="http://schemas.microsoft.com/office/drawing/2014/main" val="3893284110"/>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memory units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3"/>
                          <a:stretch>
                            <a:fillRect l="-57416" t="-308333" r="-478" b="-929167"/>
                          </a:stretch>
                        </a:blipFill>
                      </a:tcPr>
                    </a:tc>
                    <a:extLst>
                      <a:ext uri="{0D108BD9-81ED-4DB2-BD59-A6C34878D82A}">
                        <a16:rowId xmlns:a16="http://schemas.microsoft.com/office/drawing/2014/main" val="4137826649"/>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samples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3"/>
                          <a:stretch>
                            <a:fillRect l="-57416" t="-408333" r="-478" b="-829167"/>
                          </a:stretch>
                        </a:blipFill>
                      </a:tcPr>
                    </a:tc>
                    <a:extLst>
                      <a:ext uri="{0D108BD9-81ED-4DB2-BD59-A6C34878D82A}">
                        <a16:rowId xmlns:a16="http://schemas.microsoft.com/office/drawing/2014/main" val="882350195"/>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magnetic field for VQA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3"/>
                          <a:stretch>
                            <a:fillRect l="-57416" t="-508333" r="-478" b="-729167"/>
                          </a:stretch>
                        </a:blipFill>
                      </a:tcPr>
                    </a:tc>
                    <a:extLst>
                      <a:ext uri="{0D108BD9-81ED-4DB2-BD59-A6C34878D82A}">
                        <a16:rowId xmlns:a16="http://schemas.microsoft.com/office/drawing/2014/main" val="35061161"/>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Temperature for VCA</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3"/>
                          <a:stretch>
                            <a:fillRect l="-57416" t="-608333" r="-478" b="-629167"/>
                          </a:stretch>
                        </a:blipFill>
                      </a:tcPr>
                    </a:tc>
                    <a:extLst>
                      <a:ext uri="{0D108BD9-81ED-4DB2-BD59-A6C34878D82A}">
                        <a16:rowId xmlns:a16="http://schemas.microsoft.com/office/drawing/2014/main" val="118336275"/>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Learning rate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3"/>
                          <a:stretch>
                            <a:fillRect l="-57416" t="-708333" r="-478" b="-529167"/>
                          </a:stretch>
                        </a:blipFill>
                      </a:tcPr>
                    </a:tc>
                    <a:extLst>
                      <a:ext uri="{0D108BD9-81ED-4DB2-BD59-A6C34878D82A}">
                        <a16:rowId xmlns:a16="http://schemas.microsoft.com/office/drawing/2014/main" val="574986729"/>
                      </a:ext>
                    </a:extLst>
                  </a:tr>
                  <a:tr h="321247">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Warmup steps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3"/>
                          <a:stretch>
                            <a:fillRect l="-57416" t="-746154" r="-478" b="-388462"/>
                          </a:stretch>
                        </a:blipFill>
                      </a:tcPr>
                    </a:tc>
                    <a:extLst>
                      <a:ext uri="{0D108BD9-81ED-4DB2-BD59-A6C34878D82A}">
                        <a16:rowId xmlns:a16="http://schemas.microsoft.com/office/drawing/2014/main" val="1193326397"/>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random instances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3"/>
                          <a:stretch>
                            <a:fillRect l="-57416" t="-916667" r="-478" b="-320833"/>
                          </a:stretch>
                        </a:blipFill>
                      </a:tcPr>
                    </a:tc>
                    <a:extLst>
                      <a:ext uri="{0D108BD9-81ED-4DB2-BD59-A6C34878D82A}">
                        <a16:rowId xmlns:a16="http://schemas.microsoft.com/office/drawing/2014/main" val="528894187"/>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System size 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100 spins</a:t>
                          </a:r>
                        </a:p>
                      </a:txBody>
                      <a:tcPr anchor="ctr">
                        <a:solidFill>
                          <a:schemeClr val="accent2">
                            <a:lumMod val="20000"/>
                            <a:lumOff val="80000"/>
                          </a:schemeClr>
                        </a:solidFill>
                      </a:tcPr>
                    </a:tc>
                    <a:extLst>
                      <a:ext uri="{0D108BD9-81ED-4DB2-BD59-A6C34878D82A}">
                        <a16:rowId xmlns:a16="http://schemas.microsoft.com/office/drawing/2014/main" val="2893615055"/>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Trotters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P = 100</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3392726066"/>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Output</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3"/>
                          <a:stretch>
                            <a:fillRect l="-57416" t="-1216667" r="-478" b="-20833"/>
                          </a:stretch>
                        </a:blipFill>
                      </a:tcPr>
                    </a:tc>
                    <a:extLst>
                      <a:ext uri="{0D108BD9-81ED-4DB2-BD59-A6C34878D82A}">
                        <a16:rowId xmlns:a16="http://schemas.microsoft.com/office/drawing/2014/main" val="594732901"/>
                      </a:ext>
                    </a:extLst>
                  </a:tr>
                </a:tbl>
              </a:graphicData>
            </a:graphic>
          </p:graphicFrame>
        </mc:Fallback>
      </mc:AlternateContent>
      <p:pic>
        <p:nvPicPr>
          <p:cNvPr id="9" name="Picture 4">
            <a:extLst>
              <a:ext uri="{FF2B5EF4-FFF2-40B4-BE49-F238E27FC236}">
                <a16:creationId xmlns:a16="http://schemas.microsoft.com/office/drawing/2014/main" id="{50F1A294-876F-EF44-8A88-A6C82E339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397" y="915665"/>
            <a:ext cx="1181242" cy="1181242"/>
          </a:xfrm>
          <a:prstGeom prst="rect">
            <a:avLst/>
          </a:prstGeom>
          <a:noFill/>
          <a:extLst>
            <a:ext uri="{909E8E84-426E-40DD-AFC4-6F175D3DCCD1}">
              <a14:hiddenFill xmlns:a14="http://schemas.microsoft.com/office/drawing/2010/main">
                <a:solidFill>
                  <a:srgbClr val="FFFFFF"/>
                </a:solidFill>
              </a14:hiddenFill>
            </a:ext>
          </a:extLst>
        </p:spPr>
      </p:pic>
      <p:pic>
        <p:nvPicPr>
          <p:cNvPr id="19" name="圖片 18">
            <a:extLst>
              <a:ext uri="{FF2B5EF4-FFF2-40B4-BE49-F238E27FC236}">
                <a16:creationId xmlns:a16="http://schemas.microsoft.com/office/drawing/2014/main" id="{4ED65441-63D5-D342-9725-52A88724E679}"/>
              </a:ext>
            </a:extLst>
          </p:cNvPr>
          <p:cNvPicPr>
            <a:picLocks noChangeAspect="1"/>
          </p:cNvPicPr>
          <p:nvPr/>
        </p:nvPicPr>
        <p:blipFill>
          <a:blip r:embed="rId5"/>
          <a:stretch>
            <a:fillRect/>
          </a:stretch>
        </p:blipFill>
        <p:spPr>
          <a:xfrm>
            <a:off x="3096624" y="1906174"/>
            <a:ext cx="2200205" cy="484914"/>
          </a:xfrm>
          <a:prstGeom prst="rect">
            <a:avLst/>
          </a:prstGeom>
        </p:spPr>
      </p:pic>
      <p:pic>
        <p:nvPicPr>
          <p:cNvPr id="5" name="圖片 4">
            <a:extLst>
              <a:ext uri="{FF2B5EF4-FFF2-40B4-BE49-F238E27FC236}">
                <a16:creationId xmlns:a16="http://schemas.microsoft.com/office/drawing/2014/main" id="{63081A8D-569A-7A4E-A61D-363E5862185F}"/>
              </a:ext>
            </a:extLst>
          </p:cNvPr>
          <p:cNvPicPr>
            <a:picLocks noChangeAspect="1"/>
          </p:cNvPicPr>
          <p:nvPr/>
        </p:nvPicPr>
        <p:blipFill>
          <a:blip r:embed="rId6"/>
          <a:stretch>
            <a:fillRect/>
          </a:stretch>
        </p:blipFill>
        <p:spPr>
          <a:xfrm>
            <a:off x="3096624" y="1343334"/>
            <a:ext cx="2303376" cy="598280"/>
          </a:xfrm>
          <a:prstGeom prst="rect">
            <a:avLst/>
          </a:prstGeom>
        </p:spPr>
      </p:pic>
    </p:spTree>
    <p:extLst>
      <p:ext uri="{BB962C8B-B14F-4D97-AF65-F5344CB8AC3E}">
        <p14:creationId xmlns:p14="http://schemas.microsoft.com/office/powerpoint/2010/main" val="2214451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5D47A1-7794-394A-8004-9DA5C1CE4050}"/>
              </a:ext>
            </a:extLst>
          </p:cNvPr>
          <p:cNvSpPr>
            <a:spLocks noGrp="1"/>
          </p:cNvSpPr>
          <p:nvPr>
            <p:ph type="title"/>
          </p:nvPr>
        </p:nvSpPr>
        <p:spPr/>
        <p:txBody>
          <a:bodyPr/>
          <a:lstStyle/>
          <a:p>
            <a:r>
              <a:rPr kumimoji="1" lang="en-US" altLang="zh-TW" dirty="0">
                <a:latin typeface="Times New Roman" panose="02020603050405020304" pitchFamily="18" charset="0"/>
                <a:cs typeface="Times New Roman" panose="02020603050405020304" pitchFamily="18" charset="0"/>
              </a:rPr>
              <a:t>Outline</a:t>
            </a:r>
            <a:endParaRPr kumimoji="1" lang="zh-TW" altLang="en-US"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B601611A-D6AA-0F4E-8BAB-8193519E65C0}"/>
              </a:ext>
            </a:extLst>
          </p:cNvPr>
          <p:cNvSpPr>
            <a:spLocks noGrp="1"/>
          </p:cNvSpPr>
          <p:nvPr>
            <p:ph idx="1"/>
          </p:nvPr>
        </p:nvSpPr>
        <p:spPr>
          <a:xfrm>
            <a:off x="628650" y="1186543"/>
            <a:ext cx="7886700" cy="4870334"/>
          </a:xfrm>
        </p:spPr>
        <p:txBody>
          <a:bodyPr/>
          <a:lstStyle/>
          <a:p>
            <a:r>
              <a:rPr kumimoji="1" lang="en-US" altLang="zh-TW" dirty="0"/>
              <a:t>SA vs Variational Classical Annealing</a:t>
            </a:r>
          </a:p>
          <a:p>
            <a:r>
              <a:rPr kumimoji="1" lang="en-US" altLang="zh-TW" dirty="0"/>
              <a:t>SQA vs Variational Quantum Annealing</a:t>
            </a:r>
          </a:p>
          <a:p>
            <a:r>
              <a:rPr kumimoji="1" lang="en-US" altLang="zh-TW" dirty="0"/>
              <a:t>Experiments and Results</a:t>
            </a:r>
          </a:p>
          <a:p>
            <a:r>
              <a:rPr kumimoji="1" lang="en-US" altLang="zh-TW" dirty="0"/>
              <a:t>Discussion</a:t>
            </a:r>
          </a:p>
        </p:txBody>
      </p:sp>
      <p:sp>
        <p:nvSpPr>
          <p:cNvPr id="4" name="投影片編號版面配置區 3">
            <a:extLst>
              <a:ext uri="{FF2B5EF4-FFF2-40B4-BE49-F238E27FC236}">
                <a16:creationId xmlns:a16="http://schemas.microsoft.com/office/drawing/2014/main" id="{1ADE381C-C007-374B-AA1F-3BB03EB33E75}"/>
              </a:ext>
            </a:extLst>
          </p:cNvPr>
          <p:cNvSpPr>
            <a:spLocks noGrp="1"/>
          </p:cNvSpPr>
          <p:nvPr>
            <p:ph type="sldNum" sz="quarter" idx="12"/>
          </p:nvPr>
        </p:nvSpPr>
        <p:spPr/>
        <p:txBody>
          <a:bodyPr/>
          <a:lstStyle/>
          <a:p>
            <a:fld id="{837FDD2A-A019-DD4E-B4DC-C75AF499AB19}" type="slidenum">
              <a:rPr kumimoji="1" lang="zh-TW" altLang="en-US" smtClean="0"/>
              <a:pPr/>
              <a:t>2</a:t>
            </a:fld>
            <a:endParaRPr kumimoji="1" lang="zh-TW" altLang="en-US"/>
          </a:p>
        </p:txBody>
      </p:sp>
    </p:spTree>
    <p:extLst>
      <p:ext uri="{BB962C8B-B14F-4D97-AF65-F5344CB8AC3E}">
        <p14:creationId xmlns:p14="http://schemas.microsoft.com/office/powerpoint/2010/main" val="1182190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內容版面配置區 19">
            <a:extLst>
              <a:ext uri="{FF2B5EF4-FFF2-40B4-BE49-F238E27FC236}">
                <a16:creationId xmlns:a16="http://schemas.microsoft.com/office/drawing/2014/main" id="{618CF7B7-9CE1-474E-84C2-DBB5AF93E0A6}"/>
              </a:ext>
            </a:extLst>
          </p:cNvPr>
          <p:cNvSpPr>
            <a:spLocks noGrp="1"/>
          </p:cNvSpPr>
          <p:nvPr>
            <p:ph idx="1"/>
          </p:nvPr>
        </p:nvSpPr>
        <p:spPr>
          <a:xfrm>
            <a:off x="628650" y="1022605"/>
            <a:ext cx="7886700" cy="5053841"/>
          </a:xfrm>
        </p:spPr>
        <p:txBody>
          <a:bodyPr>
            <a:normAutofit/>
          </a:bodyPr>
          <a:lstStyle/>
          <a:p>
            <a:r>
              <a:rPr lang="en-US" altLang="zh-TW" sz="2000" dirty="0"/>
              <a:t>Model: Wishart planted ensemble (WPE)</a:t>
            </a:r>
            <a:r>
              <a:rPr lang="zh-TW" altLang="en-US" sz="2000" dirty="0"/>
              <a:t> </a:t>
            </a:r>
            <a:r>
              <a:rPr lang="en-US" altLang="zh-TW" sz="2000" dirty="0"/>
              <a:t>model</a:t>
            </a:r>
          </a:p>
          <a:p>
            <a:r>
              <a:rPr lang="en-US" altLang="zh-TW" sz="2000" dirty="0"/>
              <a:t>Target Hamiltonian:</a:t>
            </a:r>
          </a:p>
          <a:p>
            <a:r>
              <a:rPr lang="en-US" altLang="zh-TW" sz="2000" dirty="0"/>
              <a:t>Activation function: </a:t>
            </a:r>
          </a:p>
          <a:p>
            <a:pPr marL="0" indent="0">
              <a:buNone/>
            </a:pPr>
            <a:endParaRPr lang="en-US" altLang="zh-TW" sz="2000" dirty="0"/>
          </a:p>
          <a:p>
            <a:pPr marL="0" indent="0">
              <a:buNone/>
            </a:pPr>
            <a:r>
              <a:rPr lang="en-US" altLang="zh-TW" sz="2000" dirty="0"/>
              <a:t> </a:t>
            </a:r>
          </a:p>
          <a:p>
            <a:endParaRPr lang="en-US" altLang="zh-TW" sz="2000" dirty="0"/>
          </a:p>
          <a:p>
            <a:endParaRPr lang="en-US" altLang="zh-TW" sz="2000" dirty="0"/>
          </a:p>
        </p:txBody>
      </p:sp>
      <p:sp>
        <p:nvSpPr>
          <p:cNvPr id="2" name="標題 1">
            <a:extLst>
              <a:ext uri="{FF2B5EF4-FFF2-40B4-BE49-F238E27FC236}">
                <a16:creationId xmlns:a16="http://schemas.microsoft.com/office/drawing/2014/main" id="{3F688D13-8713-3B46-BAC5-CCAEC32C49C6}"/>
              </a:ext>
            </a:extLst>
          </p:cNvPr>
          <p:cNvSpPr>
            <a:spLocks noGrp="1"/>
          </p:cNvSpPr>
          <p:nvPr>
            <p:ph type="title"/>
          </p:nvPr>
        </p:nvSpPr>
        <p:spPr>
          <a:xfrm>
            <a:off x="944216" y="330836"/>
            <a:ext cx="8340349" cy="608909"/>
          </a:xfrm>
        </p:spPr>
        <p:txBody>
          <a:bodyPr>
            <a:noAutofit/>
          </a:bodyPr>
          <a:lstStyle/>
          <a:p>
            <a:r>
              <a:rPr kumimoji="1" lang="en-US" altLang="zh-TW" sz="2800" dirty="0"/>
              <a:t>Experiment -3-2. Fully-connected spin glasses models</a:t>
            </a:r>
          </a:p>
        </p:txBody>
      </p:sp>
      <p:sp>
        <p:nvSpPr>
          <p:cNvPr id="4" name="投影片編號版面配置區 3">
            <a:extLst>
              <a:ext uri="{FF2B5EF4-FFF2-40B4-BE49-F238E27FC236}">
                <a16:creationId xmlns:a16="http://schemas.microsoft.com/office/drawing/2014/main" id="{4B6793E2-5E1F-964F-B2D0-B2EF08FC9D68}"/>
              </a:ext>
            </a:extLst>
          </p:cNvPr>
          <p:cNvSpPr>
            <a:spLocks noGrp="1"/>
          </p:cNvSpPr>
          <p:nvPr>
            <p:ph type="sldNum" sz="quarter" idx="12"/>
          </p:nvPr>
        </p:nvSpPr>
        <p:spPr/>
        <p:txBody>
          <a:bodyPr/>
          <a:lstStyle/>
          <a:p>
            <a:fld id="{837FDD2A-A019-DD4E-B4DC-C75AF499AB19}" type="slidenum">
              <a:rPr kumimoji="1" lang="zh-TW" altLang="en-US" smtClean="0"/>
              <a:pPr/>
              <a:t>20</a:t>
            </a:fld>
            <a:endParaRPr kumimoji="1" lang="zh-TW" altLang="en-US" dirty="0"/>
          </a:p>
        </p:txBody>
      </p:sp>
      <p:pic>
        <p:nvPicPr>
          <p:cNvPr id="9" name="Picture 4">
            <a:extLst>
              <a:ext uri="{FF2B5EF4-FFF2-40B4-BE49-F238E27FC236}">
                <a16:creationId xmlns:a16="http://schemas.microsoft.com/office/drawing/2014/main" id="{50F1A294-876F-EF44-8A88-A6C82E339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2397" y="915665"/>
            <a:ext cx="1181242" cy="1181242"/>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55CE7A6F-C0F7-564B-8105-E65A950E6987}"/>
              </a:ext>
            </a:extLst>
          </p:cNvPr>
          <p:cNvPicPr>
            <a:picLocks noChangeAspect="1"/>
          </p:cNvPicPr>
          <p:nvPr/>
        </p:nvPicPr>
        <p:blipFill>
          <a:blip r:embed="rId4"/>
          <a:stretch>
            <a:fillRect/>
          </a:stretch>
        </p:blipFill>
        <p:spPr>
          <a:xfrm>
            <a:off x="4942454" y="1529252"/>
            <a:ext cx="2792916" cy="296683"/>
          </a:xfrm>
          <a:prstGeom prst="rect">
            <a:avLst/>
          </a:prstGeom>
        </p:spPr>
      </p:pic>
      <mc:AlternateContent xmlns:mc="http://schemas.openxmlformats.org/markup-compatibility/2006">
        <mc:Choice xmlns:a14="http://schemas.microsoft.com/office/drawing/2010/main" Requires="a14">
          <p:graphicFrame>
            <p:nvGraphicFramePr>
              <p:cNvPr id="18" name="表格 21">
                <a:extLst>
                  <a:ext uri="{FF2B5EF4-FFF2-40B4-BE49-F238E27FC236}">
                    <a16:creationId xmlns:a16="http://schemas.microsoft.com/office/drawing/2014/main" id="{C18A7C40-E5B7-9949-A396-E2CA15BA4EDB}"/>
                  </a:ext>
                </a:extLst>
              </p:cNvPr>
              <p:cNvGraphicFramePr>
                <a:graphicFrameLocks noGrp="1"/>
              </p:cNvGraphicFramePr>
              <p:nvPr>
                <p:extLst>
                  <p:ext uri="{D42A27DB-BD31-4B8C-83A1-F6EECF244321}">
                    <p14:modId xmlns:p14="http://schemas.microsoft.com/office/powerpoint/2010/main" val="3692062548"/>
                  </p:ext>
                </p:extLst>
              </p:nvPr>
            </p:nvGraphicFramePr>
            <p:xfrm>
              <a:off x="401825" y="2436143"/>
              <a:ext cx="8340349" cy="3988182"/>
            </p:xfrm>
            <a:graphic>
              <a:graphicData uri="http://schemas.openxmlformats.org/drawingml/2006/table">
                <a:tbl>
                  <a:tblPr firstRow="1" bandRow="1">
                    <a:tableStyleId>{5940675A-B579-460E-94D1-54222C63F5DA}</a:tableStyleId>
                  </a:tblPr>
                  <a:tblGrid>
                    <a:gridCol w="3032751">
                      <a:extLst>
                        <a:ext uri="{9D8B030D-6E8A-4147-A177-3AD203B41FA5}">
                          <a16:colId xmlns:a16="http://schemas.microsoft.com/office/drawing/2014/main" val="2307697888"/>
                        </a:ext>
                      </a:extLst>
                    </a:gridCol>
                    <a:gridCol w="5307598">
                      <a:extLst>
                        <a:ext uri="{9D8B030D-6E8A-4147-A177-3AD203B41FA5}">
                          <a16:colId xmlns:a16="http://schemas.microsoft.com/office/drawing/2014/main" val="2780837385"/>
                        </a:ext>
                      </a:extLst>
                    </a:gridCol>
                  </a:tblGrid>
                  <a:tr h="185376">
                    <a:tc>
                      <a:txBody>
                        <a:bodyPr/>
                        <a:lstStyle/>
                        <a:p>
                          <a:r>
                            <a:rPr lang="en-US" altLang="zh-TW" sz="1400" dirty="0"/>
                            <a:t> </a:t>
                          </a:r>
                          <a:r>
                            <a:rPr lang="en-US" altLang="zh-TW" sz="1400" b="1" kern="1200" dirty="0">
                              <a:solidFill>
                                <a:schemeClr val="tx1"/>
                              </a:solidFill>
                              <a:latin typeface="Times New Roman" panose="02020603050405020304" pitchFamily="18" charset="0"/>
                              <a:ea typeface="Kaiti SC" panose="02010600040101010101" pitchFamily="2" charset="-122"/>
                              <a:cs typeface="Times New Roman" panose="02020603050405020304" pitchFamily="18" charset="0"/>
                            </a:rPr>
                            <a:t>Experimental conditions Parameter</a:t>
                          </a:r>
                        </a:p>
                      </a:txBody>
                      <a:tcPr>
                        <a:solidFill>
                          <a:srgbClr val="FF6B4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latin typeface="Times New Roman" panose="02020603050405020304" pitchFamily="18" charset="0"/>
                              <a:ea typeface="Kaiti SC" panose="02010600040101010101" pitchFamily="2" charset="-122"/>
                              <a:cs typeface="Times New Roman" panose="02020603050405020304" pitchFamily="18" charset="0"/>
                            </a:rPr>
                            <a:t>Value</a:t>
                          </a:r>
                        </a:p>
                      </a:txBody>
                      <a:tcPr>
                        <a:solidFill>
                          <a:srgbClr val="FF6B4B"/>
                        </a:solidFill>
                      </a:tcPr>
                    </a:tc>
                    <a:extLst>
                      <a:ext uri="{0D108BD9-81ED-4DB2-BD59-A6C34878D82A}">
                        <a16:rowId xmlns:a16="http://schemas.microsoft.com/office/drawing/2014/main" val="1514426322"/>
                      </a:ext>
                    </a:extLst>
                  </a:tr>
                  <a:tr h="185376">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Architecture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Dilated RNN wave function with no weight-sharing</a:t>
                          </a:r>
                        </a:p>
                      </a:txBody>
                      <a:tcPr anchor="ctr"/>
                    </a:tc>
                    <a:extLst>
                      <a:ext uri="{0D108BD9-81ED-4DB2-BD59-A6C34878D82A}">
                        <a16:rowId xmlns:a16="http://schemas.microsoft.com/office/drawing/2014/main" val="34446078"/>
                      </a:ext>
                    </a:extLst>
                  </a:tr>
                  <a:tr h="185376">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Dilated Tensorized RNN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dPr>
                                  <m:e>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𝑙𝑜𝑔</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2</m:t>
                                        </m:r>
                                      </m:sub>
                                    </m:sSub>
                                    <m:d>
                                      <m:d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d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d>
                                  </m:e>
                                </m:d>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=5</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3893284110"/>
                      </a:ext>
                    </a:extLst>
                  </a:tr>
                  <a:tr h="185376">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memory units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𝑑</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h</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=20</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 </a:t>
                          </a: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h</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𝑛</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hidden units at this experiment)</a:t>
                          </a:r>
                        </a:p>
                      </a:txBody>
                      <a:tcPr anchor="ctr"/>
                    </a:tc>
                    <a:extLst>
                      <a:ext uri="{0D108BD9-81ED-4DB2-BD59-A6C34878D82A}">
                        <a16:rowId xmlns:a16="http://schemas.microsoft.com/office/drawing/2014/main" val="4137826649"/>
                      </a:ext>
                    </a:extLst>
                  </a:tr>
                  <a:tr h="185376">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samples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𝑠</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=50</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882350195"/>
                      </a:ext>
                    </a:extLst>
                  </a:tr>
                  <a:tr h="185376">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magnetic field for VQA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m:rPr>
                                      <m:sty m:val="p"/>
                                    </m:rPr>
                                    <a:rPr lang="el-GR" altLang="zh-TW" sz="1400" b="0" i="1" smtClean="0">
                                      <a:latin typeface="Cambria Math" panose="02040503050406030204" pitchFamily="18" charset="0"/>
                                      <a:ea typeface="Cambria Math" panose="02040503050406030204" pitchFamily="18" charset="0"/>
                                      <a:cs typeface="Mongolian Baiti" panose="03000500000000000000" pitchFamily="66" charset="0"/>
                                    </a:rPr>
                                    <m:t>Γ</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0</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=1</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(for SQA)</a:t>
                          </a:r>
                        </a:p>
                      </a:txBody>
                      <a:tcPr anchor="ctr"/>
                    </a:tc>
                    <a:extLst>
                      <a:ext uri="{0D108BD9-81ED-4DB2-BD59-A6C34878D82A}">
                        <a16:rowId xmlns:a16="http://schemas.microsoft.com/office/drawing/2014/main" val="35061161"/>
                      </a:ext>
                    </a:extLst>
                  </a:tr>
                  <a:tr h="185376">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Temperature for VCA</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𝑇</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0</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=1</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(for SA</a:t>
                          </a:r>
                          <a:r>
                            <a:rPr lang="en-US" altLang="zh-TW" sz="1400" b="0" baseline="0" dirty="0">
                              <a:latin typeface="Kaiti SC" panose="02010600040101010101" pitchFamily="2" charset="-122"/>
                              <a:ea typeface="Kaiti SC" panose="02010600040101010101" pitchFamily="2" charset="-122"/>
                              <a:cs typeface="Mongolian Baiti" panose="03000500000000000000" pitchFamily="66" charset="0"/>
                            </a:rPr>
                            <a:t> and VCA</a:t>
                          </a: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a:t>
                          </a:r>
                        </a:p>
                      </a:txBody>
                      <a:tcPr anchor="ctr"/>
                    </a:tc>
                    <a:extLst>
                      <a:ext uri="{0D108BD9-81ED-4DB2-BD59-A6C34878D82A}">
                        <a16:rowId xmlns:a16="http://schemas.microsoft.com/office/drawing/2014/main" val="118336275"/>
                      </a:ext>
                    </a:extLst>
                  </a:tr>
                  <a:tr h="185376">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Learning rate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𝜂</m:t>
                                </m:r>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m:t>
                                </m:r>
                                <m:sSup>
                                  <m:sSupPr>
                                    <m:ctrlP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ctrlPr>
                                  </m:sSupPr>
                                  <m:e>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10</m:t>
                                    </m:r>
                                  </m:e>
                                  <m:sup>
                                    <m:r>
                                      <a:rPr lang="en-US" altLang="zh-TW" sz="1400" b="0" i="1" smtClean="0">
                                        <a:latin typeface="Cambria Math" panose="02040503050406030204" pitchFamily="18" charset="0"/>
                                        <a:ea typeface="Cambria Math" panose="02040503050406030204" pitchFamily="18" charset="0"/>
                                        <a:cs typeface="Mongolian Baiti" panose="03000500000000000000" pitchFamily="66" charset="0"/>
                                      </a:rPr>
                                      <m:t>−4</m:t>
                                    </m:r>
                                  </m:sup>
                                </m:sSup>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574986729"/>
                      </a:ext>
                    </a:extLst>
                  </a:tr>
                  <a:tr h="185376">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Warmup steps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𝑤𝑎𝑟𝑚𝑢𝑝</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=1000</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1193326397"/>
                      </a:ext>
                    </a:extLst>
                  </a:tr>
                  <a:tr h="185376">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random instances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ctrlPr>
                                  </m:sSubPr>
                                  <m:e>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𝑁</m:t>
                                    </m:r>
                                  </m:e>
                                  <m: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𝑖𝑛𝑠𝑡𝑎𝑛𝑐𝑒𝑠</m:t>
                                    </m:r>
                                  </m:sub>
                                </m:sSub>
                                <m:r>
                                  <a:rPr lang="en-US" altLang="zh-TW" sz="1400" b="0" i="1" smtClean="0">
                                    <a:latin typeface="Cambria Math" panose="02040503050406030204" pitchFamily="18" charset="0"/>
                                    <a:ea typeface="Kaiti SC" panose="02010600040101010101" pitchFamily="2" charset="-122"/>
                                    <a:cs typeface="Mongolian Baiti" panose="03000500000000000000" pitchFamily="66" charset="0"/>
                                  </a:rPr>
                                  <m:t>=25</m:t>
                                </m:r>
                              </m:oMath>
                            </m:oMathPara>
                          </a14:m>
                          <a:endParaRPr lang="en-US" altLang="zh-TW"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528894187"/>
                      </a:ext>
                    </a:extLst>
                  </a:tr>
                  <a:tr h="185376">
                    <a:tc>
                      <a:txBody>
                        <a:bodyPr/>
                        <a:lstStyle/>
                        <a:p>
                          <a14:m>
                            <m:oMath xmlns:m="http://schemas.openxmlformats.org/officeDocument/2006/math">
                              <m:r>
                                <a:rPr lang="zh-TW" altLang="en-US" sz="1400" b="0" i="1" smtClean="0">
                                  <a:latin typeface="Cambria Math" panose="02040503050406030204" pitchFamily="18" charset="0"/>
                                  <a:ea typeface="Kaiti SC" panose="02010600040101010101" pitchFamily="2" charset="-122"/>
                                  <a:cs typeface="Mongolian Baiti" panose="03000500000000000000" pitchFamily="66" charset="0"/>
                                </a:rPr>
                                <m:t>𝛼</m:t>
                              </m:r>
                            </m:oMath>
                          </a14:m>
                          <a:r>
                            <a:rPr lang="en-US" altLang="zh-TW" sz="1400" b="0" dirty="0">
                              <a:latin typeface="Kaiti SC" panose="02010600040101010101" pitchFamily="2" charset="-122"/>
                              <a:ea typeface="Kaiti SC" panose="02010600040101010101" pitchFamily="2" charset="-122"/>
                              <a:cs typeface="Mongolian Baiti" panose="03000500000000000000" pitchFamily="66" charset="0"/>
                            </a:rPr>
                            <a:t> of Couplings matrix </a:t>
                          </a:r>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𝐽</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+1</m:t>
                                  </m:r>
                                </m:sub>
                              </m:sSub>
                            </m:oMath>
                          </a14:m>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{0.25, 0.50}</a:t>
                          </a:r>
                        </a:p>
                      </a:txBody>
                      <a:tcPr anchor="ctr"/>
                    </a:tc>
                    <a:extLst>
                      <a:ext uri="{0D108BD9-81ED-4DB2-BD59-A6C34878D82A}">
                        <a16:rowId xmlns:a16="http://schemas.microsoft.com/office/drawing/2014/main" val="1007776894"/>
                      </a:ext>
                    </a:extLst>
                  </a:tr>
                  <a:tr h="185376">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System size 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32 spins</a:t>
                          </a:r>
                        </a:p>
                      </a:txBody>
                      <a:tcPr anchor="ctr">
                        <a:solidFill>
                          <a:schemeClr val="accent2">
                            <a:lumMod val="20000"/>
                            <a:lumOff val="80000"/>
                          </a:schemeClr>
                        </a:solidFill>
                      </a:tcPr>
                    </a:tc>
                    <a:extLst>
                      <a:ext uri="{0D108BD9-81ED-4DB2-BD59-A6C34878D82A}">
                        <a16:rowId xmlns:a16="http://schemas.microsoft.com/office/drawing/2014/main" val="2893615055"/>
                      </a:ext>
                    </a:extLst>
                  </a:tr>
                  <a:tr h="185376">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Trotters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P = 100</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3392726066"/>
                      </a:ext>
                    </a:extLst>
                  </a:tr>
                </a:tbl>
              </a:graphicData>
            </a:graphic>
          </p:graphicFrame>
        </mc:Choice>
        <mc:Fallback>
          <p:graphicFrame>
            <p:nvGraphicFramePr>
              <p:cNvPr id="18" name="表格 21">
                <a:extLst>
                  <a:ext uri="{FF2B5EF4-FFF2-40B4-BE49-F238E27FC236}">
                    <a16:creationId xmlns:a16="http://schemas.microsoft.com/office/drawing/2014/main" id="{C18A7C40-E5B7-9949-A396-E2CA15BA4EDB}"/>
                  </a:ext>
                </a:extLst>
              </p:cNvPr>
              <p:cNvGraphicFramePr>
                <a:graphicFrameLocks noGrp="1"/>
              </p:cNvGraphicFramePr>
              <p:nvPr>
                <p:extLst>
                  <p:ext uri="{D42A27DB-BD31-4B8C-83A1-F6EECF244321}">
                    <p14:modId xmlns:p14="http://schemas.microsoft.com/office/powerpoint/2010/main" val="3692062548"/>
                  </p:ext>
                </p:extLst>
              </p:nvPr>
            </p:nvGraphicFramePr>
            <p:xfrm>
              <a:off x="401825" y="2436143"/>
              <a:ext cx="8340349" cy="3988182"/>
            </p:xfrm>
            <a:graphic>
              <a:graphicData uri="http://schemas.openxmlformats.org/drawingml/2006/table">
                <a:tbl>
                  <a:tblPr firstRow="1" bandRow="1">
                    <a:tableStyleId>{5940675A-B579-460E-94D1-54222C63F5DA}</a:tableStyleId>
                  </a:tblPr>
                  <a:tblGrid>
                    <a:gridCol w="3032751">
                      <a:extLst>
                        <a:ext uri="{9D8B030D-6E8A-4147-A177-3AD203B41FA5}">
                          <a16:colId xmlns:a16="http://schemas.microsoft.com/office/drawing/2014/main" val="2307697888"/>
                        </a:ext>
                      </a:extLst>
                    </a:gridCol>
                    <a:gridCol w="5307598">
                      <a:extLst>
                        <a:ext uri="{9D8B030D-6E8A-4147-A177-3AD203B41FA5}">
                          <a16:colId xmlns:a16="http://schemas.microsoft.com/office/drawing/2014/main" val="2780837385"/>
                        </a:ext>
                      </a:extLst>
                    </a:gridCol>
                  </a:tblGrid>
                  <a:tr h="304800">
                    <a:tc>
                      <a:txBody>
                        <a:bodyPr/>
                        <a:lstStyle/>
                        <a:p>
                          <a:r>
                            <a:rPr lang="en-US" altLang="zh-TW" sz="1400" dirty="0"/>
                            <a:t> </a:t>
                          </a:r>
                          <a:r>
                            <a:rPr lang="en-US" altLang="zh-TW" sz="1400" b="1" kern="1200" dirty="0">
                              <a:solidFill>
                                <a:schemeClr val="tx1"/>
                              </a:solidFill>
                              <a:latin typeface="Times New Roman" panose="02020603050405020304" pitchFamily="18" charset="0"/>
                              <a:ea typeface="Kaiti SC" panose="02010600040101010101" pitchFamily="2" charset="-122"/>
                              <a:cs typeface="Times New Roman" panose="02020603050405020304" pitchFamily="18" charset="0"/>
                            </a:rPr>
                            <a:t>Experimental conditions Parameter</a:t>
                          </a:r>
                        </a:p>
                      </a:txBody>
                      <a:tcPr>
                        <a:solidFill>
                          <a:srgbClr val="FF6B4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latin typeface="Times New Roman" panose="02020603050405020304" pitchFamily="18" charset="0"/>
                              <a:ea typeface="Kaiti SC" panose="02010600040101010101" pitchFamily="2" charset="-122"/>
                              <a:cs typeface="Times New Roman" panose="02020603050405020304" pitchFamily="18" charset="0"/>
                            </a:rPr>
                            <a:t>Value</a:t>
                          </a:r>
                        </a:p>
                      </a:txBody>
                      <a:tcPr>
                        <a:solidFill>
                          <a:srgbClr val="FF6B4B"/>
                        </a:solidFill>
                      </a:tcPr>
                    </a:tc>
                    <a:extLst>
                      <a:ext uri="{0D108BD9-81ED-4DB2-BD59-A6C34878D82A}">
                        <a16:rowId xmlns:a16="http://schemas.microsoft.com/office/drawing/2014/main" val="1514426322"/>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Architecture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Dilated RNN wave function with no weight-sharing</a:t>
                          </a:r>
                        </a:p>
                      </a:txBody>
                      <a:tcPr anchor="ctr"/>
                    </a:tc>
                    <a:extLst>
                      <a:ext uri="{0D108BD9-81ED-4DB2-BD59-A6C34878D82A}">
                        <a16:rowId xmlns:a16="http://schemas.microsoft.com/office/drawing/2014/main" val="34446078"/>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Dilated Tensorized RNN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5"/>
                          <a:stretch>
                            <a:fillRect l="-57279" t="-204167" r="-239" b="-1037500"/>
                          </a:stretch>
                        </a:blipFill>
                      </a:tcPr>
                    </a:tc>
                    <a:extLst>
                      <a:ext uri="{0D108BD9-81ED-4DB2-BD59-A6C34878D82A}">
                        <a16:rowId xmlns:a16="http://schemas.microsoft.com/office/drawing/2014/main" val="3893284110"/>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memory units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5"/>
                          <a:stretch>
                            <a:fillRect l="-57279" t="-304167" r="-239" b="-937500"/>
                          </a:stretch>
                        </a:blipFill>
                      </a:tcPr>
                    </a:tc>
                    <a:extLst>
                      <a:ext uri="{0D108BD9-81ED-4DB2-BD59-A6C34878D82A}">
                        <a16:rowId xmlns:a16="http://schemas.microsoft.com/office/drawing/2014/main" val="4137826649"/>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samples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5"/>
                          <a:stretch>
                            <a:fillRect l="-57279" t="-404167" r="-239" b="-837500"/>
                          </a:stretch>
                        </a:blipFill>
                      </a:tcPr>
                    </a:tc>
                    <a:extLst>
                      <a:ext uri="{0D108BD9-81ED-4DB2-BD59-A6C34878D82A}">
                        <a16:rowId xmlns:a16="http://schemas.microsoft.com/office/drawing/2014/main" val="882350195"/>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magnetic field for VQA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5"/>
                          <a:stretch>
                            <a:fillRect l="-57279" t="-504167" r="-239" b="-737500"/>
                          </a:stretch>
                        </a:blipFill>
                      </a:tcPr>
                    </a:tc>
                    <a:extLst>
                      <a:ext uri="{0D108BD9-81ED-4DB2-BD59-A6C34878D82A}">
                        <a16:rowId xmlns:a16="http://schemas.microsoft.com/office/drawing/2014/main" val="35061161"/>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Initial Temperature for VCA</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5"/>
                          <a:stretch>
                            <a:fillRect l="-57279" t="-580000" r="-239" b="-608000"/>
                          </a:stretch>
                        </a:blipFill>
                      </a:tcPr>
                    </a:tc>
                    <a:extLst>
                      <a:ext uri="{0D108BD9-81ED-4DB2-BD59-A6C34878D82A}">
                        <a16:rowId xmlns:a16="http://schemas.microsoft.com/office/drawing/2014/main" val="118336275"/>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Learning rate</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5"/>
                          <a:stretch>
                            <a:fillRect l="-57279" t="-708333" r="-239" b="-533333"/>
                          </a:stretch>
                        </a:blipFill>
                      </a:tcPr>
                    </a:tc>
                    <a:extLst>
                      <a:ext uri="{0D108BD9-81ED-4DB2-BD59-A6C34878D82A}">
                        <a16:rowId xmlns:a16="http://schemas.microsoft.com/office/drawing/2014/main" val="574986729"/>
                      </a:ext>
                    </a:extLst>
                  </a:tr>
                  <a:tr h="321247">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Warmup steps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5"/>
                          <a:stretch>
                            <a:fillRect l="-57279" t="-776000" r="-239" b="-412000"/>
                          </a:stretch>
                        </a:blipFill>
                      </a:tcPr>
                    </a:tc>
                    <a:extLst>
                      <a:ext uri="{0D108BD9-81ED-4DB2-BD59-A6C34878D82A}">
                        <a16:rowId xmlns:a16="http://schemas.microsoft.com/office/drawing/2014/main" val="1193326397"/>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random instances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endParaRPr lang="zh-TW"/>
                        </a:p>
                      </a:txBody>
                      <a:tcPr anchor="ctr">
                        <a:blipFill>
                          <a:blip r:embed="rId5"/>
                          <a:stretch>
                            <a:fillRect l="-57279" t="-912500" r="-239" b="-329167"/>
                          </a:stretch>
                        </a:blipFill>
                      </a:tcPr>
                    </a:tc>
                    <a:extLst>
                      <a:ext uri="{0D108BD9-81ED-4DB2-BD59-A6C34878D82A}">
                        <a16:rowId xmlns:a16="http://schemas.microsoft.com/office/drawing/2014/main" val="528894187"/>
                      </a:ext>
                    </a:extLst>
                  </a:tr>
                  <a:tr h="314135">
                    <a:tc>
                      <a:txBody>
                        <a:bodyPr/>
                        <a:lstStyle/>
                        <a:p>
                          <a:endParaRPr lang="zh-TW"/>
                        </a:p>
                      </a:txBody>
                      <a:tcPr>
                        <a:blipFill>
                          <a:blip r:embed="rId5"/>
                          <a:stretch>
                            <a:fillRect l="-418" t="-972000" r="-175732" b="-216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{0.25, 0.50}</a:t>
                          </a:r>
                        </a:p>
                      </a:txBody>
                      <a:tcPr anchor="ctr"/>
                    </a:tc>
                    <a:extLst>
                      <a:ext uri="{0D108BD9-81ED-4DB2-BD59-A6C34878D82A}">
                        <a16:rowId xmlns:a16="http://schemas.microsoft.com/office/drawing/2014/main" val="1007776894"/>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System size N </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32 spins</a:t>
                          </a:r>
                        </a:p>
                      </a:txBody>
                      <a:tcPr anchor="ctr">
                        <a:solidFill>
                          <a:schemeClr val="accent2">
                            <a:lumMod val="20000"/>
                            <a:lumOff val="80000"/>
                          </a:schemeClr>
                        </a:solidFill>
                      </a:tcPr>
                    </a:tc>
                    <a:extLst>
                      <a:ext uri="{0D108BD9-81ED-4DB2-BD59-A6C34878D82A}">
                        <a16:rowId xmlns:a16="http://schemas.microsoft.com/office/drawing/2014/main" val="2893615055"/>
                      </a:ext>
                    </a:extLst>
                  </a:tr>
                  <a:tr h="304800">
                    <a:tc>
                      <a:txBody>
                        <a:bodyPr/>
                        <a:lstStyle/>
                        <a:p>
                          <a:r>
                            <a:rPr lang="en-US" altLang="zh-TW" sz="1400" b="0" dirty="0">
                              <a:latin typeface="Kaiti SC" panose="02010600040101010101" pitchFamily="2" charset="-122"/>
                              <a:ea typeface="Kaiti SC" panose="02010600040101010101" pitchFamily="2" charset="-122"/>
                              <a:cs typeface="Mongolian Baiti" panose="03000500000000000000" pitchFamily="66" charset="0"/>
                            </a:rPr>
                            <a:t>Number of Trotters</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dirty="0">
                              <a:latin typeface="Kaiti SC" panose="02010600040101010101" pitchFamily="2" charset="-122"/>
                              <a:ea typeface="Kaiti SC" panose="02010600040101010101" pitchFamily="2" charset="-122"/>
                              <a:cs typeface="Mongolian Baiti" panose="03000500000000000000" pitchFamily="66" charset="0"/>
                            </a:rPr>
                            <a:t>P = 100</a:t>
                          </a:r>
                          <a:endParaRPr lang="zh-TW" altLang="en-US" sz="1400" b="0" dirty="0">
                            <a:latin typeface="Kaiti SC" panose="02010600040101010101" pitchFamily="2" charset="-122"/>
                            <a:ea typeface="Kaiti SC" panose="02010600040101010101" pitchFamily="2" charset="-122"/>
                            <a:cs typeface="Mongolian Baiti" panose="03000500000000000000" pitchFamily="66" charset="0"/>
                          </a:endParaRPr>
                        </a:p>
                      </a:txBody>
                      <a:tcPr anchor="ctr"/>
                    </a:tc>
                    <a:extLst>
                      <a:ext uri="{0D108BD9-81ED-4DB2-BD59-A6C34878D82A}">
                        <a16:rowId xmlns:a16="http://schemas.microsoft.com/office/drawing/2014/main" val="3392726066"/>
                      </a:ext>
                    </a:extLst>
                  </a:tr>
                </a:tbl>
              </a:graphicData>
            </a:graphic>
          </p:graphicFrame>
        </mc:Fallback>
      </mc:AlternateContent>
      <p:pic>
        <p:nvPicPr>
          <p:cNvPr id="19" name="圖片 18">
            <a:extLst>
              <a:ext uri="{FF2B5EF4-FFF2-40B4-BE49-F238E27FC236}">
                <a16:creationId xmlns:a16="http://schemas.microsoft.com/office/drawing/2014/main" id="{AF0FB6BE-FCDD-2E46-A277-1D6D90999BAE}"/>
              </a:ext>
            </a:extLst>
          </p:cNvPr>
          <p:cNvPicPr>
            <a:picLocks noChangeAspect="1"/>
          </p:cNvPicPr>
          <p:nvPr/>
        </p:nvPicPr>
        <p:blipFill>
          <a:blip r:embed="rId6"/>
          <a:stretch>
            <a:fillRect/>
          </a:stretch>
        </p:blipFill>
        <p:spPr>
          <a:xfrm>
            <a:off x="3062217" y="1815022"/>
            <a:ext cx="2557998" cy="563769"/>
          </a:xfrm>
          <a:prstGeom prst="rect">
            <a:avLst/>
          </a:prstGeom>
        </p:spPr>
      </p:pic>
      <p:pic>
        <p:nvPicPr>
          <p:cNvPr id="7" name="圖片 6">
            <a:extLst>
              <a:ext uri="{FF2B5EF4-FFF2-40B4-BE49-F238E27FC236}">
                <a16:creationId xmlns:a16="http://schemas.microsoft.com/office/drawing/2014/main" id="{C2191C79-930A-4A46-90A9-4C8FC4C5B8DC}"/>
              </a:ext>
            </a:extLst>
          </p:cNvPr>
          <p:cNvPicPr>
            <a:picLocks noChangeAspect="1"/>
          </p:cNvPicPr>
          <p:nvPr/>
        </p:nvPicPr>
        <p:blipFill>
          <a:blip r:embed="rId7"/>
          <a:stretch>
            <a:fillRect/>
          </a:stretch>
        </p:blipFill>
        <p:spPr>
          <a:xfrm>
            <a:off x="3062217" y="1345450"/>
            <a:ext cx="1880237" cy="508172"/>
          </a:xfrm>
          <a:prstGeom prst="rect">
            <a:avLst/>
          </a:prstGeom>
        </p:spPr>
      </p:pic>
    </p:spTree>
    <p:extLst>
      <p:ext uri="{BB962C8B-B14F-4D97-AF65-F5344CB8AC3E}">
        <p14:creationId xmlns:p14="http://schemas.microsoft.com/office/powerpoint/2010/main" val="2937624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F89974-4C08-0840-B101-DB91A1037F37}"/>
              </a:ext>
            </a:extLst>
          </p:cNvPr>
          <p:cNvSpPr>
            <a:spLocks noGrp="1"/>
          </p:cNvSpPr>
          <p:nvPr>
            <p:ph type="title"/>
          </p:nvPr>
        </p:nvSpPr>
        <p:spPr/>
        <p:txBody>
          <a:bodyPr>
            <a:normAutofit/>
          </a:bodyPr>
          <a:lstStyle/>
          <a:p>
            <a:r>
              <a:rPr kumimoji="1" lang="en-US" altLang="zh-TW" dirty="0"/>
              <a:t>Dilated RNN </a:t>
            </a:r>
            <a:endParaRPr kumimoji="1" lang="zh-TW" altLang="en-US" dirty="0"/>
          </a:p>
        </p:txBody>
      </p:sp>
      <p:sp>
        <p:nvSpPr>
          <p:cNvPr id="4" name="投影片編號版面配置區 3">
            <a:extLst>
              <a:ext uri="{FF2B5EF4-FFF2-40B4-BE49-F238E27FC236}">
                <a16:creationId xmlns:a16="http://schemas.microsoft.com/office/drawing/2014/main" id="{F75214E9-208A-0347-8A21-98DCE58C79E2}"/>
              </a:ext>
            </a:extLst>
          </p:cNvPr>
          <p:cNvSpPr>
            <a:spLocks noGrp="1"/>
          </p:cNvSpPr>
          <p:nvPr>
            <p:ph type="sldNum" sz="quarter" idx="12"/>
          </p:nvPr>
        </p:nvSpPr>
        <p:spPr/>
        <p:txBody>
          <a:bodyPr/>
          <a:lstStyle/>
          <a:p>
            <a:fld id="{837FDD2A-A019-DD4E-B4DC-C75AF499AB19}" type="slidenum">
              <a:rPr kumimoji="1" lang="zh-TW" altLang="en-US" smtClean="0"/>
              <a:pPr/>
              <a:t>21</a:t>
            </a:fld>
            <a:endParaRPr kumimoji="1" lang="zh-TW" altLang="en-US" dirty="0"/>
          </a:p>
        </p:txBody>
      </p:sp>
      <p:pic>
        <p:nvPicPr>
          <p:cNvPr id="15" name="圖片 14">
            <a:extLst>
              <a:ext uri="{FF2B5EF4-FFF2-40B4-BE49-F238E27FC236}">
                <a16:creationId xmlns:a16="http://schemas.microsoft.com/office/drawing/2014/main" id="{2C4DCE85-7B7B-AC4A-A468-B6FED1CAE3B5}"/>
              </a:ext>
            </a:extLst>
          </p:cNvPr>
          <p:cNvPicPr>
            <a:picLocks noChangeAspect="1"/>
          </p:cNvPicPr>
          <p:nvPr/>
        </p:nvPicPr>
        <p:blipFill>
          <a:blip r:embed="rId2"/>
          <a:stretch>
            <a:fillRect/>
          </a:stretch>
        </p:blipFill>
        <p:spPr>
          <a:xfrm>
            <a:off x="298792" y="1015398"/>
            <a:ext cx="5417698" cy="492518"/>
          </a:xfrm>
          <a:prstGeom prst="rect">
            <a:avLst/>
          </a:prstGeom>
        </p:spPr>
      </p:pic>
      <p:sp>
        <p:nvSpPr>
          <p:cNvPr id="17" name="內容版面配置區 16">
            <a:extLst>
              <a:ext uri="{FF2B5EF4-FFF2-40B4-BE49-F238E27FC236}">
                <a16:creationId xmlns:a16="http://schemas.microsoft.com/office/drawing/2014/main" id="{5BD6D54D-4D15-7A4E-BD8A-3CEED66AFE7C}"/>
              </a:ext>
            </a:extLst>
          </p:cNvPr>
          <p:cNvSpPr>
            <a:spLocks noGrp="1"/>
          </p:cNvSpPr>
          <p:nvPr>
            <p:ph idx="1"/>
          </p:nvPr>
        </p:nvSpPr>
        <p:spPr>
          <a:xfrm>
            <a:off x="150788" y="1531941"/>
            <a:ext cx="9210478" cy="1281499"/>
          </a:xfrm>
        </p:spPr>
        <p:txBody>
          <a:bodyPr>
            <a:normAutofit/>
          </a:bodyPr>
          <a:lstStyle/>
          <a:p>
            <a:r>
              <a:rPr lang="en-US" altLang="zh-TW" sz="2200" dirty="0"/>
              <a:t>Problem: Gradient vanishing problem </a:t>
            </a:r>
          </a:p>
          <a:p>
            <a:r>
              <a:rPr lang="en-US" altLang="zh-TW" sz="2200" dirty="0"/>
              <a:t>Alleviate method: use “Dilated RNNs”, which are multi-layered RNNs that use dilated connections between spins to model long-term dependencies</a:t>
            </a:r>
            <a:endParaRPr lang="zh-TW" altLang="en-US" sz="2200" dirty="0"/>
          </a:p>
        </p:txBody>
      </p:sp>
      <p:pic>
        <p:nvPicPr>
          <p:cNvPr id="18" name="內容版面配置區 4">
            <a:extLst>
              <a:ext uri="{FF2B5EF4-FFF2-40B4-BE49-F238E27FC236}">
                <a16:creationId xmlns:a16="http://schemas.microsoft.com/office/drawing/2014/main" id="{41ABF013-C47A-F645-9073-BE46D28FDE0B}"/>
              </a:ext>
            </a:extLst>
          </p:cNvPr>
          <p:cNvPicPr>
            <a:picLocks noChangeAspect="1"/>
          </p:cNvPicPr>
          <p:nvPr/>
        </p:nvPicPr>
        <p:blipFill>
          <a:blip r:embed="rId3"/>
          <a:stretch>
            <a:fillRect/>
          </a:stretch>
        </p:blipFill>
        <p:spPr>
          <a:xfrm>
            <a:off x="17977" y="2883187"/>
            <a:ext cx="4301651" cy="3290054"/>
          </a:xfrm>
          <a:prstGeom prst="rect">
            <a:avLst/>
          </a:prstGeom>
        </p:spPr>
      </p:pic>
      <p:pic>
        <p:nvPicPr>
          <p:cNvPr id="21" name="圖片 20">
            <a:extLst>
              <a:ext uri="{FF2B5EF4-FFF2-40B4-BE49-F238E27FC236}">
                <a16:creationId xmlns:a16="http://schemas.microsoft.com/office/drawing/2014/main" id="{28D1084B-5E8E-624F-A2E4-4CCD2DAA554B}"/>
              </a:ext>
            </a:extLst>
          </p:cNvPr>
          <p:cNvPicPr>
            <a:picLocks noChangeAspect="1"/>
          </p:cNvPicPr>
          <p:nvPr/>
        </p:nvPicPr>
        <p:blipFill>
          <a:blip r:embed="rId4"/>
          <a:stretch>
            <a:fillRect/>
          </a:stretch>
        </p:blipFill>
        <p:spPr>
          <a:xfrm>
            <a:off x="4987750" y="2986505"/>
            <a:ext cx="4156250" cy="1025427"/>
          </a:xfrm>
          <a:prstGeom prst="rect">
            <a:avLst/>
          </a:prstGeom>
        </p:spPr>
      </p:pic>
      <p:pic>
        <p:nvPicPr>
          <p:cNvPr id="22" name="圖片 21">
            <a:extLst>
              <a:ext uri="{FF2B5EF4-FFF2-40B4-BE49-F238E27FC236}">
                <a16:creationId xmlns:a16="http://schemas.microsoft.com/office/drawing/2014/main" id="{CB44747B-6331-0D4B-B99B-EC9054F768BE}"/>
              </a:ext>
            </a:extLst>
          </p:cNvPr>
          <p:cNvPicPr>
            <a:picLocks noChangeAspect="1"/>
          </p:cNvPicPr>
          <p:nvPr/>
        </p:nvPicPr>
        <p:blipFill>
          <a:blip r:embed="rId5"/>
          <a:stretch>
            <a:fillRect/>
          </a:stretch>
        </p:blipFill>
        <p:spPr>
          <a:xfrm>
            <a:off x="4938333" y="4453875"/>
            <a:ext cx="4205667" cy="1552091"/>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6">
            <p14:nvContentPartPr>
              <p14:cNvPr id="41" name="筆跡 40">
                <a:extLst>
                  <a:ext uri="{FF2B5EF4-FFF2-40B4-BE49-F238E27FC236}">
                    <a16:creationId xmlns:a16="http://schemas.microsoft.com/office/drawing/2014/main" id="{5C9018F6-A79D-8B45-BEB7-991C82C4DD67}"/>
                  </a:ext>
                </a:extLst>
              </p14:cNvPr>
              <p14:cNvContentPartPr/>
              <p14:nvPr/>
            </p14:nvContentPartPr>
            <p14:xfrm>
              <a:off x="4623513" y="3064115"/>
              <a:ext cx="360" cy="360"/>
            </p14:xfrm>
          </p:contentPart>
        </mc:Choice>
        <mc:Fallback xmlns="">
          <p:pic>
            <p:nvPicPr>
              <p:cNvPr id="41" name="筆跡 40">
                <a:extLst>
                  <a:ext uri="{FF2B5EF4-FFF2-40B4-BE49-F238E27FC236}">
                    <a16:creationId xmlns:a16="http://schemas.microsoft.com/office/drawing/2014/main" id="{5C9018F6-A79D-8B45-BEB7-991C82C4DD67}"/>
                  </a:ext>
                </a:extLst>
              </p:cNvPr>
              <p:cNvPicPr/>
              <p:nvPr/>
            </p:nvPicPr>
            <p:blipFill>
              <a:blip r:embed="rId7"/>
              <a:stretch>
                <a:fillRect/>
              </a:stretch>
            </p:blipFill>
            <p:spPr>
              <a:xfrm>
                <a:off x="4560513" y="2686115"/>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3" name="筆跡 42">
                <a:extLst>
                  <a:ext uri="{FF2B5EF4-FFF2-40B4-BE49-F238E27FC236}">
                    <a16:creationId xmlns:a16="http://schemas.microsoft.com/office/drawing/2014/main" id="{40F1ED75-5BE4-5E46-89A0-EB7A4326A562}"/>
                  </a:ext>
                </a:extLst>
              </p14:cNvPr>
              <p14:cNvContentPartPr/>
              <p14:nvPr/>
            </p14:nvContentPartPr>
            <p14:xfrm>
              <a:off x="4409040" y="2865150"/>
              <a:ext cx="566640" cy="715680"/>
            </p14:xfrm>
          </p:contentPart>
        </mc:Choice>
        <mc:Fallback xmlns="">
          <p:pic>
            <p:nvPicPr>
              <p:cNvPr id="43" name="筆跡 42">
                <a:extLst>
                  <a:ext uri="{FF2B5EF4-FFF2-40B4-BE49-F238E27FC236}">
                    <a16:creationId xmlns:a16="http://schemas.microsoft.com/office/drawing/2014/main" id="{40F1ED75-5BE4-5E46-89A0-EB7A4326A562}"/>
                  </a:ext>
                </a:extLst>
              </p:cNvPr>
              <p:cNvPicPr/>
              <p:nvPr/>
            </p:nvPicPr>
            <p:blipFill>
              <a:blip r:embed="rId9"/>
              <a:stretch>
                <a:fillRect/>
              </a:stretch>
            </p:blipFill>
            <p:spPr>
              <a:xfrm>
                <a:off x="4346040" y="2487150"/>
                <a:ext cx="692280" cy="147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52" name="筆跡 51">
                <a:extLst>
                  <a:ext uri="{FF2B5EF4-FFF2-40B4-BE49-F238E27FC236}">
                    <a16:creationId xmlns:a16="http://schemas.microsoft.com/office/drawing/2014/main" id="{B7F1545D-BC12-0D47-8E18-40A9C7FF3559}"/>
                  </a:ext>
                </a:extLst>
              </p14:cNvPr>
              <p14:cNvContentPartPr/>
              <p14:nvPr/>
            </p14:nvContentPartPr>
            <p14:xfrm>
              <a:off x="4319628" y="4572034"/>
              <a:ext cx="607770" cy="830161"/>
            </p14:xfrm>
          </p:contentPart>
        </mc:Choice>
        <mc:Fallback xmlns="">
          <p:pic>
            <p:nvPicPr>
              <p:cNvPr id="52" name="筆跡 51">
                <a:extLst>
                  <a:ext uri="{FF2B5EF4-FFF2-40B4-BE49-F238E27FC236}">
                    <a16:creationId xmlns:a16="http://schemas.microsoft.com/office/drawing/2014/main" id="{B7F1545D-BC12-0D47-8E18-40A9C7FF3559}"/>
                  </a:ext>
                </a:extLst>
              </p:cNvPr>
              <p:cNvPicPr/>
              <p:nvPr/>
            </p:nvPicPr>
            <p:blipFill>
              <a:blip r:embed="rId11"/>
              <a:stretch>
                <a:fillRect/>
              </a:stretch>
            </p:blipFill>
            <p:spPr>
              <a:xfrm>
                <a:off x="4256619" y="4194197"/>
                <a:ext cx="733429" cy="1585474"/>
              </a:xfrm>
              <a:prstGeom prst="rect">
                <a:avLst/>
              </a:prstGeom>
            </p:spPr>
          </p:pic>
        </mc:Fallback>
      </mc:AlternateContent>
    </p:spTree>
    <p:extLst>
      <p:ext uri="{BB962C8B-B14F-4D97-AF65-F5344CB8AC3E}">
        <p14:creationId xmlns:p14="http://schemas.microsoft.com/office/powerpoint/2010/main" val="3923544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FD7CBE-BDF8-A745-872C-FF21FBF9F2D5}"/>
              </a:ext>
            </a:extLst>
          </p:cNvPr>
          <p:cNvSpPr>
            <a:spLocks noGrp="1"/>
          </p:cNvSpPr>
          <p:nvPr>
            <p:ph type="title"/>
          </p:nvPr>
        </p:nvSpPr>
        <p:spPr/>
        <p:txBody>
          <a:bodyPr/>
          <a:lstStyle/>
          <a:p>
            <a:r>
              <a:rPr kumimoji="1" lang="en-US" altLang="zh-TW" dirty="0"/>
              <a:t>Experiment Results -3</a:t>
            </a:r>
            <a:endParaRPr kumimoji="1" lang="zh-TW" altLang="en-US" dirty="0"/>
          </a:p>
        </p:txBody>
      </p:sp>
      <p:sp>
        <p:nvSpPr>
          <p:cNvPr id="4" name="投影片編號版面配置區 3">
            <a:extLst>
              <a:ext uri="{FF2B5EF4-FFF2-40B4-BE49-F238E27FC236}">
                <a16:creationId xmlns:a16="http://schemas.microsoft.com/office/drawing/2014/main" id="{35D9E169-CAC3-DB45-8A9A-A4EA30CD0C80}"/>
              </a:ext>
            </a:extLst>
          </p:cNvPr>
          <p:cNvSpPr>
            <a:spLocks noGrp="1"/>
          </p:cNvSpPr>
          <p:nvPr>
            <p:ph type="sldNum" sz="quarter" idx="12"/>
          </p:nvPr>
        </p:nvSpPr>
        <p:spPr/>
        <p:txBody>
          <a:bodyPr/>
          <a:lstStyle/>
          <a:p>
            <a:fld id="{837FDD2A-A019-DD4E-B4DC-C75AF499AB19}" type="slidenum">
              <a:rPr kumimoji="1" lang="zh-TW" altLang="en-US" smtClean="0"/>
              <a:pPr/>
              <a:t>22</a:t>
            </a:fld>
            <a:endParaRPr kumimoji="1" lang="zh-TW" altLang="en-US" dirty="0"/>
          </a:p>
        </p:txBody>
      </p:sp>
      <p:pic>
        <p:nvPicPr>
          <p:cNvPr id="13" name="內容版面配置區 12">
            <a:extLst>
              <a:ext uri="{FF2B5EF4-FFF2-40B4-BE49-F238E27FC236}">
                <a16:creationId xmlns:a16="http://schemas.microsoft.com/office/drawing/2014/main" id="{142C2BB9-3721-9448-966B-94F177D276D4}"/>
              </a:ext>
            </a:extLst>
          </p:cNvPr>
          <p:cNvPicPr>
            <a:picLocks noGrp="1" noChangeAspect="1"/>
          </p:cNvPicPr>
          <p:nvPr>
            <p:ph idx="1"/>
          </p:nvPr>
        </p:nvPicPr>
        <p:blipFill>
          <a:blip r:embed="rId3"/>
          <a:stretch>
            <a:fillRect/>
          </a:stretch>
        </p:blipFill>
        <p:spPr>
          <a:xfrm>
            <a:off x="-19878" y="939745"/>
            <a:ext cx="9082636" cy="4440195"/>
          </a:xfrm>
          <a:prstGeom prst="rect">
            <a:avLst/>
          </a:prstGeom>
        </p:spPr>
      </p:pic>
      <mc:AlternateContent xmlns:mc="http://schemas.openxmlformats.org/markup-compatibility/2006" xmlns:a14="http://schemas.microsoft.com/office/drawing/2010/main">
        <mc:Choice Requires="a14">
          <p:graphicFrame>
            <p:nvGraphicFramePr>
              <p:cNvPr id="17" name="表格 17">
                <a:extLst>
                  <a:ext uri="{FF2B5EF4-FFF2-40B4-BE49-F238E27FC236}">
                    <a16:creationId xmlns:a16="http://schemas.microsoft.com/office/drawing/2014/main" id="{D4077986-43BE-3342-A23A-49F47F4E4D8E}"/>
                  </a:ext>
                </a:extLst>
              </p:cNvPr>
              <p:cNvGraphicFramePr>
                <a:graphicFrameLocks noGrp="1"/>
              </p:cNvGraphicFramePr>
              <p:nvPr>
                <p:extLst>
                  <p:ext uri="{D42A27DB-BD31-4B8C-83A1-F6EECF244321}">
                    <p14:modId xmlns:p14="http://schemas.microsoft.com/office/powerpoint/2010/main" val="802534128"/>
                  </p:ext>
                </p:extLst>
              </p:nvPr>
            </p:nvGraphicFramePr>
            <p:xfrm>
              <a:off x="61364" y="5297170"/>
              <a:ext cx="9021273" cy="1107440"/>
            </p:xfrm>
            <a:graphic>
              <a:graphicData uri="http://schemas.openxmlformats.org/drawingml/2006/table">
                <a:tbl>
                  <a:tblPr firstRow="1" bandRow="1">
                    <a:tableStyleId>{5940675A-B579-460E-94D1-54222C63F5DA}</a:tableStyleId>
                  </a:tblPr>
                  <a:tblGrid>
                    <a:gridCol w="3007091">
                      <a:extLst>
                        <a:ext uri="{9D8B030D-6E8A-4147-A177-3AD203B41FA5}">
                          <a16:colId xmlns:a16="http://schemas.microsoft.com/office/drawing/2014/main" val="4052908639"/>
                        </a:ext>
                      </a:extLst>
                    </a:gridCol>
                    <a:gridCol w="3007091">
                      <a:extLst>
                        <a:ext uri="{9D8B030D-6E8A-4147-A177-3AD203B41FA5}">
                          <a16:colId xmlns:a16="http://schemas.microsoft.com/office/drawing/2014/main" val="2503834834"/>
                        </a:ext>
                      </a:extLst>
                    </a:gridCol>
                    <a:gridCol w="3007091">
                      <a:extLst>
                        <a:ext uri="{9D8B030D-6E8A-4147-A177-3AD203B41FA5}">
                          <a16:colId xmlns:a16="http://schemas.microsoft.com/office/drawing/2014/main" val="1227671595"/>
                        </a:ext>
                      </a:extLst>
                    </a:gridCol>
                  </a:tblGrid>
                  <a:tr h="0">
                    <a:tc>
                      <a:txBody>
                        <a:bodyPr/>
                        <a:lstStyle/>
                        <a:p>
                          <a:pPr algn="ctr"/>
                          <a:r>
                            <a:rPr lang="en-US" altLang="zh-TW" b="1" dirty="0">
                              <a:latin typeface="Kaiti TC" panose="02010600040101010101" pitchFamily="2" charset="-120"/>
                              <a:ea typeface="Kaiti TC" panose="02010600040101010101" pitchFamily="2" charset="-120"/>
                            </a:rPr>
                            <a:t>SK model</a:t>
                          </a:r>
                          <a:endParaRPr lang="zh-TW" altLang="en-US" b="1" dirty="0">
                            <a:latin typeface="Kaiti TC" panose="02010600040101010101" pitchFamily="2" charset="-120"/>
                            <a:ea typeface="Kaiti TC" panose="02010600040101010101" pitchFamily="2" charset="-120"/>
                          </a:endParaRPr>
                        </a:p>
                      </a:txBody>
                      <a:tcPr>
                        <a:solidFill>
                          <a:srgbClr val="EED9EF"/>
                        </a:solidFill>
                      </a:tcPr>
                    </a:tc>
                    <a:tc>
                      <a:txBody>
                        <a:bodyPr/>
                        <a:lstStyle/>
                        <a:p>
                          <a:pPr algn="ctr"/>
                          <a:r>
                            <a:rPr lang="en-US" altLang="zh-TW" b="1" dirty="0">
                              <a:latin typeface="Kaiti TC" panose="02010600040101010101" pitchFamily="2" charset="-120"/>
                              <a:ea typeface="Kaiti TC" panose="02010600040101010101" pitchFamily="2" charset="-120"/>
                            </a:rPr>
                            <a:t>WPE model exp1</a:t>
                          </a:r>
                          <a:endParaRPr lang="zh-TW" altLang="en-US" b="1" dirty="0">
                            <a:latin typeface="Kaiti TC" panose="02010600040101010101" pitchFamily="2" charset="-120"/>
                            <a:ea typeface="Kaiti TC" panose="02010600040101010101" pitchFamily="2" charset="-120"/>
                          </a:endParaRPr>
                        </a:p>
                      </a:txBody>
                      <a:tcPr>
                        <a:solidFill>
                          <a:srgbClr val="EED9EF"/>
                        </a:solidFill>
                      </a:tcPr>
                    </a:tc>
                    <a:tc>
                      <a:txBody>
                        <a:bodyPr/>
                        <a:lstStyle/>
                        <a:p>
                          <a:pPr algn="ctr"/>
                          <a:r>
                            <a:rPr lang="en-US" altLang="zh-TW" b="1" dirty="0">
                              <a:latin typeface="Kaiti TC" panose="02010600040101010101" pitchFamily="2" charset="-120"/>
                              <a:ea typeface="Kaiti TC" panose="02010600040101010101" pitchFamily="2" charset="-120"/>
                            </a:rPr>
                            <a:t>WPE exp2</a:t>
                          </a:r>
                          <a:endParaRPr lang="zh-TW" altLang="en-US" b="1" dirty="0">
                            <a:latin typeface="Kaiti TC" panose="02010600040101010101" pitchFamily="2" charset="-120"/>
                            <a:ea typeface="Kaiti TC" panose="02010600040101010101" pitchFamily="2" charset="-120"/>
                          </a:endParaRPr>
                        </a:p>
                      </a:txBody>
                      <a:tcPr>
                        <a:solidFill>
                          <a:srgbClr val="EED9EF"/>
                        </a:solidFill>
                      </a:tcPr>
                    </a:tc>
                    <a:extLst>
                      <a:ext uri="{0D108BD9-81ED-4DB2-BD59-A6C34878D82A}">
                        <a16:rowId xmlns:a16="http://schemas.microsoft.com/office/drawing/2014/main" val="3188491722"/>
                      </a:ext>
                    </a:extLst>
                  </a:tr>
                  <a:tr h="370840">
                    <a:tc>
                      <a:txBody>
                        <a:bodyPr/>
                        <a:lstStyle/>
                        <a:p>
                          <a:pPr algn="ctr"/>
                          <a:r>
                            <a:rPr lang="en-US" altLang="zh-TW" dirty="0">
                              <a:latin typeface="Kaiti TC" panose="02010600040101010101" pitchFamily="2" charset="-120"/>
                              <a:ea typeface="Kaiti TC" panose="02010600040101010101" pitchFamily="2" charset="-120"/>
                            </a:rPr>
                            <a:t>-</a:t>
                          </a:r>
                          <a:endParaRPr lang="zh-TW" altLang="en-US" dirty="0">
                            <a:latin typeface="Kaiti TC" panose="02010600040101010101" pitchFamily="2" charset="-120"/>
                            <a:ea typeface="Kaiti TC" panose="02010600040101010101" pitchFamily="2" charset="-120"/>
                          </a:endParaRPr>
                        </a:p>
                      </a:txBody>
                      <a:tcPr/>
                    </a:tc>
                    <a:tc>
                      <a:txBody>
                        <a:bodyPr/>
                        <a:lstStyle/>
                        <a:p>
                          <a:pPr algn="ctr"/>
                          <a14:m>
                            <m:oMath xmlns:m="http://schemas.openxmlformats.org/officeDocument/2006/math">
                              <m:r>
                                <a:rPr lang="zh-TW" altLang="en-US" sz="1800" b="0" i="1" smtClean="0">
                                  <a:latin typeface="Cambria Math" panose="02040503050406030204" pitchFamily="18" charset="0"/>
                                  <a:ea typeface="Kaiti SC" panose="02010600040101010101" pitchFamily="2" charset="-122"/>
                                  <a:cs typeface="Mongolian Baiti" panose="03000500000000000000" pitchFamily="66" charset="0"/>
                                </a:rPr>
                                <m:t>𝛼</m:t>
                              </m:r>
                            </m:oMath>
                          </a14:m>
                          <a:r>
                            <a:rPr lang="en-US" altLang="zh-TW" sz="1800" b="0" dirty="0">
                              <a:latin typeface="Kaiti TC" panose="02010600040101010101" pitchFamily="2" charset="-120"/>
                              <a:ea typeface="Kaiti TC" panose="02010600040101010101" pitchFamily="2" charset="-120"/>
                              <a:cs typeface="Mongolian Baiti" panose="03000500000000000000" pitchFamily="66" charset="0"/>
                            </a:rPr>
                            <a:t> (para of J matrix) = 0.25</a:t>
                          </a:r>
                          <a:endParaRPr lang="zh-TW" altLang="en-US" sz="1800" b="0" dirty="0">
                            <a:latin typeface="Kaiti TC" panose="02010600040101010101" pitchFamily="2" charset="-120"/>
                            <a:ea typeface="Kaiti TC" panose="02010600040101010101" pitchFamily="2" charset="-120"/>
                            <a:cs typeface="Mongolian Baiti" panose="03000500000000000000" pitchFamily="66"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zh-TW" altLang="en-US" sz="1800" b="0" i="1" smtClean="0">
                                  <a:latin typeface="Cambria Math" panose="02040503050406030204" pitchFamily="18" charset="0"/>
                                  <a:ea typeface="Kaiti SC" panose="02010600040101010101" pitchFamily="2" charset="-122"/>
                                  <a:cs typeface="Mongolian Baiti" panose="03000500000000000000" pitchFamily="66" charset="0"/>
                                </a:rPr>
                                <m:t>𝛼</m:t>
                              </m:r>
                            </m:oMath>
                          </a14:m>
                          <a:r>
                            <a:rPr lang="en-US" altLang="zh-TW" sz="1800" b="0" dirty="0">
                              <a:latin typeface="Kaiti TC" panose="02010600040101010101" pitchFamily="2" charset="-120"/>
                              <a:ea typeface="Kaiti TC" panose="02010600040101010101" pitchFamily="2" charset="-120"/>
                              <a:cs typeface="Mongolian Baiti" panose="03000500000000000000" pitchFamily="66" charset="0"/>
                            </a:rPr>
                            <a:t> (para of J matrix)= 0.50</a:t>
                          </a:r>
                          <a:endParaRPr lang="zh-TW" altLang="en-US" sz="1800" b="0" dirty="0">
                            <a:latin typeface="Kaiti TC" panose="02010600040101010101" pitchFamily="2" charset="-120"/>
                            <a:ea typeface="Kaiti TC" panose="02010600040101010101" pitchFamily="2" charset="-120"/>
                            <a:cs typeface="Mongolian Baiti" panose="03000500000000000000" pitchFamily="66" charset="0"/>
                          </a:endParaRPr>
                        </a:p>
                      </a:txBody>
                      <a:tcPr anchor="ctr"/>
                    </a:tc>
                    <a:extLst>
                      <a:ext uri="{0D108BD9-81ED-4DB2-BD59-A6C34878D82A}">
                        <a16:rowId xmlns:a16="http://schemas.microsoft.com/office/drawing/2014/main" val="2485699922"/>
                      </a:ext>
                    </a:extLst>
                  </a:tr>
                  <a:tr h="370840">
                    <a:tc>
                      <a:txBody>
                        <a:bodyPr/>
                        <a:lstStyle/>
                        <a:p>
                          <a:pPr algn="ctr"/>
                          <a:r>
                            <a:rPr lang="en-US" altLang="zh-TW" dirty="0">
                              <a:latin typeface="Kaiti TC" panose="02010600040101010101" pitchFamily="2" charset="-120"/>
                              <a:ea typeface="Kaiti TC" panose="02010600040101010101" pitchFamily="2" charset="-120"/>
                            </a:rPr>
                            <a:t>100 spins</a:t>
                          </a:r>
                          <a:endParaRPr lang="zh-TW" altLang="en-US" dirty="0">
                            <a:latin typeface="Kaiti TC" panose="02010600040101010101" pitchFamily="2" charset="-120"/>
                            <a:ea typeface="Kaiti TC" panose="02010600040101010101" pitchFamily="2" charset="-120"/>
                          </a:endParaRPr>
                        </a:p>
                      </a:txBody>
                      <a:tcPr anchor="ctr"/>
                    </a:tc>
                    <a:tc>
                      <a:txBody>
                        <a:bodyPr/>
                        <a:lstStyle/>
                        <a:p>
                          <a:pPr algn="ctr"/>
                          <a:r>
                            <a:rPr lang="en-US" altLang="zh-TW" dirty="0">
                              <a:latin typeface="Kaiti TC" panose="02010600040101010101" pitchFamily="2" charset="-120"/>
                              <a:ea typeface="Kaiti TC" panose="02010600040101010101" pitchFamily="2" charset="-120"/>
                            </a:rPr>
                            <a:t>32 spins</a:t>
                          </a:r>
                          <a:endParaRPr lang="zh-TW" altLang="en-US" dirty="0">
                            <a:latin typeface="Kaiti TC" panose="02010600040101010101" pitchFamily="2" charset="-120"/>
                            <a:ea typeface="Kaiti TC" panose="02010600040101010101" pitchFamily="2" charset="-120"/>
                          </a:endParaRPr>
                        </a:p>
                      </a:txBody>
                      <a:tcPr anchor="ctr"/>
                    </a:tc>
                    <a:tc>
                      <a:txBody>
                        <a:bodyPr/>
                        <a:lstStyle/>
                        <a:p>
                          <a:pPr algn="ctr"/>
                          <a:r>
                            <a:rPr lang="en-US" altLang="zh-TW" dirty="0">
                              <a:latin typeface="Kaiti TC" panose="02010600040101010101" pitchFamily="2" charset="-120"/>
                              <a:ea typeface="Kaiti TC" panose="02010600040101010101" pitchFamily="2" charset="-120"/>
                            </a:rPr>
                            <a:t>32 spins</a:t>
                          </a:r>
                          <a:endParaRPr lang="zh-TW" altLang="en-US" dirty="0">
                            <a:latin typeface="Kaiti TC" panose="02010600040101010101" pitchFamily="2" charset="-120"/>
                            <a:ea typeface="Kaiti TC" panose="02010600040101010101" pitchFamily="2" charset="-120"/>
                          </a:endParaRPr>
                        </a:p>
                      </a:txBody>
                      <a:tcPr anchor="ctr"/>
                    </a:tc>
                    <a:extLst>
                      <a:ext uri="{0D108BD9-81ED-4DB2-BD59-A6C34878D82A}">
                        <a16:rowId xmlns:a16="http://schemas.microsoft.com/office/drawing/2014/main" val="2663535142"/>
                      </a:ext>
                    </a:extLst>
                  </a:tr>
                </a:tbl>
              </a:graphicData>
            </a:graphic>
          </p:graphicFrame>
        </mc:Choice>
        <mc:Fallback xmlns="">
          <p:graphicFrame>
            <p:nvGraphicFramePr>
              <p:cNvPr id="17" name="表格 17">
                <a:extLst>
                  <a:ext uri="{FF2B5EF4-FFF2-40B4-BE49-F238E27FC236}">
                    <a16:creationId xmlns:a16="http://schemas.microsoft.com/office/drawing/2014/main" id="{D4077986-43BE-3342-A23A-49F47F4E4D8E}"/>
                  </a:ext>
                </a:extLst>
              </p:cNvPr>
              <p:cNvGraphicFramePr>
                <a:graphicFrameLocks noGrp="1"/>
              </p:cNvGraphicFramePr>
              <p:nvPr>
                <p:extLst>
                  <p:ext uri="{D42A27DB-BD31-4B8C-83A1-F6EECF244321}">
                    <p14:modId xmlns:p14="http://schemas.microsoft.com/office/powerpoint/2010/main" val="802534128"/>
                  </p:ext>
                </p:extLst>
              </p:nvPr>
            </p:nvGraphicFramePr>
            <p:xfrm>
              <a:off x="61364" y="5297170"/>
              <a:ext cx="9021273" cy="1107440"/>
            </p:xfrm>
            <a:graphic>
              <a:graphicData uri="http://schemas.openxmlformats.org/drawingml/2006/table">
                <a:tbl>
                  <a:tblPr firstRow="1" bandRow="1">
                    <a:tableStyleId>{5940675A-B579-460E-94D1-54222C63F5DA}</a:tableStyleId>
                  </a:tblPr>
                  <a:tblGrid>
                    <a:gridCol w="3007091">
                      <a:extLst>
                        <a:ext uri="{9D8B030D-6E8A-4147-A177-3AD203B41FA5}">
                          <a16:colId xmlns:a16="http://schemas.microsoft.com/office/drawing/2014/main" val="4052908639"/>
                        </a:ext>
                      </a:extLst>
                    </a:gridCol>
                    <a:gridCol w="3007091">
                      <a:extLst>
                        <a:ext uri="{9D8B030D-6E8A-4147-A177-3AD203B41FA5}">
                          <a16:colId xmlns:a16="http://schemas.microsoft.com/office/drawing/2014/main" val="2503834834"/>
                        </a:ext>
                      </a:extLst>
                    </a:gridCol>
                    <a:gridCol w="3007091">
                      <a:extLst>
                        <a:ext uri="{9D8B030D-6E8A-4147-A177-3AD203B41FA5}">
                          <a16:colId xmlns:a16="http://schemas.microsoft.com/office/drawing/2014/main" val="1227671595"/>
                        </a:ext>
                      </a:extLst>
                    </a:gridCol>
                  </a:tblGrid>
                  <a:tr h="365760">
                    <a:tc>
                      <a:txBody>
                        <a:bodyPr/>
                        <a:lstStyle/>
                        <a:p>
                          <a:pPr algn="ctr"/>
                          <a:r>
                            <a:rPr lang="en-US" altLang="zh-TW" b="1" dirty="0">
                              <a:latin typeface="Kaiti TC" panose="02010600040101010101" pitchFamily="2" charset="-120"/>
                              <a:ea typeface="Kaiti TC" panose="02010600040101010101" pitchFamily="2" charset="-120"/>
                            </a:rPr>
                            <a:t>SK model</a:t>
                          </a:r>
                          <a:endParaRPr lang="zh-TW" altLang="en-US" b="1" dirty="0">
                            <a:latin typeface="Kaiti TC" panose="02010600040101010101" pitchFamily="2" charset="-120"/>
                            <a:ea typeface="Kaiti TC" panose="02010600040101010101" pitchFamily="2" charset="-120"/>
                          </a:endParaRPr>
                        </a:p>
                      </a:txBody>
                      <a:tcPr>
                        <a:solidFill>
                          <a:srgbClr val="EED9EF"/>
                        </a:solidFill>
                      </a:tcPr>
                    </a:tc>
                    <a:tc>
                      <a:txBody>
                        <a:bodyPr/>
                        <a:lstStyle/>
                        <a:p>
                          <a:pPr algn="ctr"/>
                          <a:r>
                            <a:rPr lang="en-US" altLang="zh-TW" b="1" dirty="0">
                              <a:latin typeface="Kaiti TC" panose="02010600040101010101" pitchFamily="2" charset="-120"/>
                              <a:ea typeface="Kaiti TC" panose="02010600040101010101" pitchFamily="2" charset="-120"/>
                            </a:rPr>
                            <a:t>WPE model exp1</a:t>
                          </a:r>
                          <a:endParaRPr lang="zh-TW" altLang="en-US" b="1" dirty="0">
                            <a:latin typeface="Kaiti TC" panose="02010600040101010101" pitchFamily="2" charset="-120"/>
                            <a:ea typeface="Kaiti TC" panose="02010600040101010101" pitchFamily="2" charset="-120"/>
                          </a:endParaRPr>
                        </a:p>
                      </a:txBody>
                      <a:tcPr>
                        <a:solidFill>
                          <a:srgbClr val="EED9EF"/>
                        </a:solidFill>
                      </a:tcPr>
                    </a:tc>
                    <a:tc>
                      <a:txBody>
                        <a:bodyPr/>
                        <a:lstStyle/>
                        <a:p>
                          <a:pPr algn="ctr"/>
                          <a:r>
                            <a:rPr lang="en-US" altLang="zh-TW" b="1" dirty="0">
                              <a:latin typeface="Kaiti TC" panose="02010600040101010101" pitchFamily="2" charset="-120"/>
                              <a:ea typeface="Kaiti TC" panose="02010600040101010101" pitchFamily="2" charset="-120"/>
                            </a:rPr>
                            <a:t>WPE exp2</a:t>
                          </a:r>
                          <a:endParaRPr lang="zh-TW" altLang="en-US" b="1" dirty="0">
                            <a:latin typeface="Kaiti TC" panose="02010600040101010101" pitchFamily="2" charset="-120"/>
                            <a:ea typeface="Kaiti TC" panose="02010600040101010101" pitchFamily="2" charset="-120"/>
                          </a:endParaRPr>
                        </a:p>
                      </a:txBody>
                      <a:tcPr>
                        <a:solidFill>
                          <a:srgbClr val="EED9EF"/>
                        </a:solidFill>
                      </a:tcPr>
                    </a:tc>
                    <a:extLst>
                      <a:ext uri="{0D108BD9-81ED-4DB2-BD59-A6C34878D82A}">
                        <a16:rowId xmlns:a16="http://schemas.microsoft.com/office/drawing/2014/main" val="3188491722"/>
                      </a:ext>
                    </a:extLst>
                  </a:tr>
                  <a:tr h="370840">
                    <a:tc>
                      <a:txBody>
                        <a:bodyPr/>
                        <a:lstStyle/>
                        <a:p>
                          <a:pPr algn="ctr"/>
                          <a:r>
                            <a:rPr lang="en-US" altLang="zh-TW" dirty="0">
                              <a:latin typeface="Kaiti TC" panose="02010600040101010101" pitchFamily="2" charset="-120"/>
                              <a:ea typeface="Kaiti TC" panose="02010600040101010101" pitchFamily="2" charset="-120"/>
                            </a:rPr>
                            <a:t>-</a:t>
                          </a:r>
                          <a:endParaRPr lang="zh-TW" altLang="en-US" dirty="0">
                            <a:latin typeface="Kaiti TC" panose="02010600040101010101" pitchFamily="2" charset="-120"/>
                            <a:ea typeface="Kaiti TC" panose="02010600040101010101" pitchFamily="2" charset="-120"/>
                          </a:endParaRPr>
                        </a:p>
                      </a:txBody>
                      <a:tcPr/>
                    </a:tc>
                    <a:tc>
                      <a:txBody>
                        <a:bodyPr/>
                        <a:lstStyle/>
                        <a:p>
                          <a:endParaRPr lang="zh-TW"/>
                        </a:p>
                      </a:txBody>
                      <a:tcPr anchor="ctr">
                        <a:blipFill>
                          <a:blip r:embed="rId4"/>
                          <a:stretch>
                            <a:fillRect l="-99580" t="-103333" r="-100000" b="-120000"/>
                          </a:stretch>
                        </a:blipFill>
                      </a:tcPr>
                    </a:tc>
                    <a:tc>
                      <a:txBody>
                        <a:bodyPr/>
                        <a:lstStyle/>
                        <a:p>
                          <a:endParaRPr lang="zh-TW"/>
                        </a:p>
                      </a:txBody>
                      <a:tcPr anchor="ctr">
                        <a:blipFill>
                          <a:blip r:embed="rId4"/>
                          <a:stretch>
                            <a:fillRect l="-200422" t="-103333" r="-422" b="-120000"/>
                          </a:stretch>
                        </a:blipFill>
                      </a:tcPr>
                    </a:tc>
                    <a:extLst>
                      <a:ext uri="{0D108BD9-81ED-4DB2-BD59-A6C34878D82A}">
                        <a16:rowId xmlns:a16="http://schemas.microsoft.com/office/drawing/2014/main" val="2485699922"/>
                      </a:ext>
                    </a:extLst>
                  </a:tr>
                  <a:tr h="370840">
                    <a:tc>
                      <a:txBody>
                        <a:bodyPr/>
                        <a:lstStyle/>
                        <a:p>
                          <a:pPr algn="ctr"/>
                          <a:r>
                            <a:rPr lang="en-US" altLang="zh-TW" dirty="0">
                              <a:latin typeface="Kaiti TC" panose="02010600040101010101" pitchFamily="2" charset="-120"/>
                              <a:ea typeface="Kaiti TC" panose="02010600040101010101" pitchFamily="2" charset="-120"/>
                            </a:rPr>
                            <a:t>100 spins</a:t>
                          </a:r>
                          <a:endParaRPr lang="zh-TW" altLang="en-US" dirty="0">
                            <a:latin typeface="Kaiti TC" panose="02010600040101010101" pitchFamily="2" charset="-120"/>
                            <a:ea typeface="Kaiti TC" panose="02010600040101010101" pitchFamily="2" charset="-120"/>
                          </a:endParaRPr>
                        </a:p>
                      </a:txBody>
                      <a:tcPr anchor="ctr"/>
                    </a:tc>
                    <a:tc>
                      <a:txBody>
                        <a:bodyPr/>
                        <a:lstStyle/>
                        <a:p>
                          <a:pPr algn="ctr"/>
                          <a:r>
                            <a:rPr lang="en-US" altLang="zh-TW" dirty="0">
                              <a:latin typeface="Kaiti TC" panose="02010600040101010101" pitchFamily="2" charset="-120"/>
                              <a:ea typeface="Kaiti TC" panose="02010600040101010101" pitchFamily="2" charset="-120"/>
                            </a:rPr>
                            <a:t>32 spins</a:t>
                          </a:r>
                          <a:endParaRPr lang="zh-TW" altLang="en-US" dirty="0">
                            <a:latin typeface="Kaiti TC" panose="02010600040101010101" pitchFamily="2" charset="-120"/>
                            <a:ea typeface="Kaiti TC" panose="02010600040101010101" pitchFamily="2" charset="-120"/>
                          </a:endParaRPr>
                        </a:p>
                      </a:txBody>
                      <a:tcPr anchor="ctr"/>
                    </a:tc>
                    <a:tc>
                      <a:txBody>
                        <a:bodyPr/>
                        <a:lstStyle/>
                        <a:p>
                          <a:pPr algn="ctr"/>
                          <a:r>
                            <a:rPr lang="en-US" altLang="zh-TW" dirty="0">
                              <a:latin typeface="Kaiti TC" panose="02010600040101010101" pitchFamily="2" charset="-120"/>
                              <a:ea typeface="Kaiti TC" panose="02010600040101010101" pitchFamily="2" charset="-120"/>
                            </a:rPr>
                            <a:t>32 spins</a:t>
                          </a:r>
                          <a:endParaRPr lang="zh-TW" altLang="en-US" dirty="0">
                            <a:latin typeface="Kaiti TC" panose="02010600040101010101" pitchFamily="2" charset="-120"/>
                            <a:ea typeface="Kaiti TC" panose="02010600040101010101" pitchFamily="2" charset="-120"/>
                          </a:endParaRPr>
                        </a:p>
                      </a:txBody>
                      <a:tcPr anchor="ctr"/>
                    </a:tc>
                    <a:extLst>
                      <a:ext uri="{0D108BD9-81ED-4DB2-BD59-A6C34878D82A}">
                        <a16:rowId xmlns:a16="http://schemas.microsoft.com/office/drawing/2014/main" val="2663535142"/>
                      </a:ext>
                    </a:extLst>
                  </a:tr>
                </a:tbl>
              </a:graphicData>
            </a:graphic>
          </p:graphicFrame>
        </mc:Fallback>
      </mc:AlternateContent>
      <p:pic>
        <p:nvPicPr>
          <p:cNvPr id="6" name="圖片 5">
            <a:extLst>
              <a:ext uri="{FF2B5EF4-FFF2-40B4-BE49-F238E27FC236}">
                <a16:creationId xmlns:a16="http://schemas.microsoft.com/office/drawing/2014/main" id="{17BD596E-7006-B943-BB27-BD6130CBCDAF}"/>
              </a:ext>
            </a:extLst>
          </p:cNvPr>
          <p:cNvPicPr>
            <a:picLocks noChangeAspect="1"/>
          </p:cNvPicPr>
          <p:nvPr/>
        </p:nvPicPr>
        <p:blipFill>
          <a:blip r:embed="rId4"/>
          <a:stretch>
            <a:fillRect/>
          </a:stretch>
        </p:blipFill>
        <p:spPr>
          <a:xfrm>
            <a:off x="6738730" y="249582"/>
            <a:ext cx="2050323" cy="554141"/>
          </a:xfrm>
          <a:prstGeom prst="rect">
            <a:avLst/>
          </a:prstGeom>
        </p:spPr>
      </p:pic>
    </p:spTree>
    <p:extLst>
      <p:ext uri="{BB962C8B-B14F-4D97-AF65-F5344CB8AC3E}">
        <p14:creationId xmlns:p14="http://schemas.microsoft.com/office/powerpoint/2010/main" val="2071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量子電腦的模型種類(Computation Models)與實作方式| by kv zhao | Medium">
            <a:extLst>
              <a:ext uri="{FF2B5EF4-FFF2-40B4-BE49-F238E27FC236}">
                <a16:creationId xmlns:a16="http://schemas.microsoft.com/office/drawing/2014/main" id="{095FA43D-15F6-334A-8393-15BB4B091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078" y="1631508"/>
            <a:ext cx="2049219" cy="158877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BD3E4F03-DAE7-B144-8C99-719A50E67D66}"/>
              </a:ext>
            </a:extLst>
          </p:cNvPr>
          <p:cNvSpPr>
            <a:spLocks noGrp="1"/>
          </p:cNvSpPr>
          <p:nvPr>
            <p:ph type="title"/>
          </p:nvPr>
        </p:nvSpPr>
        <p:spPr/>
        <p:txBody>
          <a:bodyPr/>
          <a:lstStyle/>
          <a:p>
            <a:r>
              <a:rPr kumimoji="1" lang="en-US" altLang="zh-TW" dirty="0"/>
              <a:t>Discussion for cons</a:t>
            </a:r>
            <a:r>
              <a:rPr kumimoji="1" lang="zh-TW" altLang="en-US" dirty="0"/>
              <a:t> </a:t>
            </a:r>
            <a:r>
              <a:rPr kumimoji="1" lang="en-US" altLang="zh-TW" dirty="0"/>
              <a:t>for VNN</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CF58B9F1-88F4-5C4E-AC99-17DABAE90FD5}"/>
                  </a:ext>
                </a:extLst>
              </p:cNvPr>
              <p:cNvSpPr>
                <a:spLocks noGrp="1"/>
              </p:cNvSpPr>
              <p:nvPr>
                <p:ph idx="1"/>
              </p:nvPr>
            </p:nvSpPr>
            <p:spPr>
              <a:xfrm>
                <a:off x="219703" y="962605"/>
                <a:ext cx="8620458" cy="5418710"/>
              </a:xfrm>
            </p:spPr>
            <p:txBody>
              <a:bodyPr>
                <a:normAutofit/>
              </a:bodyPr>
              <a:lstStyle/>
              <a:p>
                <a:r>
                  <a:rPr kumimoji="1" lang="en-US" altLang="zh-TW" dirty="0"/>
                  <a:t>Why VCA get better performance than SA, SQA?</a:t>
                </a:r>
              </a:p>
              <a:p>
                <a:pPr marL="971550" lvl="1" indent="-514350">
                  <a:buFont typeface="Wingdings" pitchFamily="2" charset="2"/>
                  <a:buAutoNum type="circleNumWdWhitePlain"/>
                </a:pPr>
                <a:r>
                  <a:rPr kumimoji="1" lang="en-US" altLang="zh-TW" sz="2600" dirty="0">
                    <a:highlight>
                      <a:srgbClr val="FFFF00"/>
                    </a:highlight>
                    <a:latin typeface="Athelas" panose="02000503000000020003" pitchFamily="2" charset="0"/>
                    <a:ea typeface="Hannotate SC" panose="03000500000000000000" pitchFamily="66" charset="-122"/>
                  </a:rPr>
                  <a:t>Key: the SA, SQA they used are 2002 version</a:t>
                </a:r>
              </a:p>
              <a:p>
                <a:pPr marL="971550" lvl="1" indent="-514350">
                  <a:buFont typeface="Wingdings" pitchFamily="2" charset="2"/>
                  <a:buAutoNum type="circleNumWdWhitePlain"/>
                </a:pPr>
                <a:r>
                  <a:rPr kumimoji="1" lang="en-US" altLang="zh-TW" sz="2600" dirty="0">
                    <a:latin typeface="Athelas" panose="02000503000000020003" pitchFamily="2" charset="0"/>
                    <a:ea typeface="Hannotate SC" panose="03000500000000000000" pitchFamily="66" charset="-122"/>
                  </a:rPr>
                  <a:t>Solving problems properties</a:t>
                </a:r>
              </a:p>
              <a:p>
                <a:pPr lvl="2">
                  <a:buFont typeface="Wingdings" pitchFamily="2" charset="2"/>
                  <a:buChar char="ü"/>
                </a:pPr>
                <a:r>
                  <a:rPr kumimoji="1" lang="en-US" altLang="zh-TW" sz="2200" dirty="0">
                    <a:latin typeface="Athelas" panose="02000503000000020003" pitchFamily="2" charset="0"/>
                    <a:ea typeface="Hannotate SC" panose="03000500000000000000" pitchFamily="66" charset="-122"/>
                  </a:rPr>
                  <a:t>MAX-CUT problem: </a:t>
                </a:r>
                <a:r>
                  <a:rPr kumimoji="1" lang="en-US" altLang="zh-TW" sz="2200" dirty="0" err="1">
                    <a:latin typeface="Athelas" panose="02000503000000020003" pitchFamily="2" charset="0"/>
                    <a:ea typeface="Hannotate SC" panose="03000500000000000000" pitchFamily="66" charset="-122"/>
                  </a:rPr>
                  <a:t>Gset</a:t>
                </a:r>
                <a:r>
                  <a:rPr kumimoji="1" lang="en-US" altLang="zh-TW" sz="2200" dirty="0">
                    <a:latin typeface="Athelas" panose="02000503000000020003" pitchFamily="2" charset="0"/>
                    <a:ea typeface="Hannotate SC" panose="03000500000000000000" pitchFamily="66" charset="-122"/>
                  </a:rPr>
                  <a:t> </a:t>
                </a:r>
              </a:p>
              <a:p>
                <a:pPr marL="971550" lvl="1" indent="-514350">
                  <a:buFont typeface="Wingdings" pitchFamily="2" charset="2"/>
                  <a:buAutoNum type="circleNumWdWhitePlain"/>
                </a:pPr>
                <a:r>
                  <a:rPr kumimoji="1" lang="en-US" altLang="zh-TW" sz="2600" dirty="0">
                    <a:latin typeface="Athelas" panose="02000503000000020003" pitchFamily="2" charset="0"/>
                    <a:ea typeface="Hannotate SC" panose="03000500000000000000" pitchFamily="66" charset="-122"/>
                  </a:rPr>
                  <a:t>Cost time, normally SQA training time: </a:t>
                </a:r>
              </a:p>
              <a:p>
                <a:pPr lvl="2">
                  <a:buFont typeface="Wingdings" pitchFamily="2" charset="2"/>
                  <a:buChar char="ü"/>
                </a:pPr>
                <a:r>
                  <a:rPr kumimoji="1" lang="en-US" altLang="zh-TW" sz="2200" dirty="0">
                    <a:latin typeface="Athelas" panose="02000503000000020003" pitchFamily="2" charset="0"/>
                    <a:ea typeface="Hannotate SC" panose="03000500000000000000" pitchFamily="66" charset="-122"/>
                  </a:rPr>
                  <a:t>32768 spins, 4 trotters 256 (</a:t>
                </a:r>
                <a:r>
                  <a:rPr kumimoji="1" lang="en-US" altLang="zh-TW" sz="2200" dirty="0" err="1">
                    <a:latin typeface="Athelas" panose="02000503000000020003" pitchFamily="2" charset="0"/>
                    <a:ea typeface="Hannotate SC" panose="03000500000000000000" pitchFamily="66" charset="-122"/>
                  </a:rPr>
                  <a:t>ms</a:t>
                </a:r>
                <a:r>
                  <a:rPr kumimoji="1" lang="en-US" altLang="zh-TW" sz="2200" dirty="0">
                    <a:latin typeface="Athelas" panose="02000503000000020003" pitchFamily="2" charset="0"/>
                    <a:ea typeface="Hannotate SC" panose="03000500000000000000" pitchFamily="66" charset="-122"/>
                  </a:rPr>
                  <a:t>) on FPGA (Tohoku, 2020) </a:t>
                </a:r>
              </a:p>
              <a:p>
                <a:pPr marL="971550" lvl="1" indent="-514350">
                  <a:buFont typeface="Wingdings" pitchFamily="2" charset="2"/>
                  <a:buAutoNum type="circleNumWdWhitePlain"/>
                </a:pPr>
                <a:r>
                  <a:rPr kumimoji="1" lang="en-US" altLang="zh-TW" sz="2600" dirty="0">
                    <a:latin typeface="Athelas" panose="02000503000000020003" pitchFamily="2" charset="0"/>
                    <a:ea typeface="Hannotate SC" panose="03000500000000000000" pitchFamily="66" charset="-122"/>
                  </a:rPr>
                  <a:t>Training models are problem dependent</a:t>
                </a:r>
              </a:p>
              <a:p>
                <a:pPr marL="971550" lvl="1" indent="-514350">
                  <a:buFont typeface="Wingdings" pitchFamily="2" charset="2"/>
                  <a:buAutoNum type="circleNumWdWhitePlain"/>
                </a:pPr>
                <a:r>
                  <a:rPr lang="en-US" altLang="zh-TW" sz="2600" b="0" dirty="0">
                    <a:ea typeface="Kaiti SC" panose="02010600040101010101" pitchFamily="2" charset="-122"/>
                  </a:rPr>
                  <a:t>All the </a:t>
                </a:r>
                <a14:m>
                  <m:oMath xmlns:m="http://schemas.openxmlformats.org/officeDocument/2006/math">
                    <m:sSub>
                      <m:sSubPr>
                        <m:ctrlPr>
                          <a:rPr lang="en-US" altLang="zh-TW" sz="2600" i="1">
                            <a:latin typeface="Cambria Math" panose="02040503050406030204" pitchFamily="18" charset="0"/>
                            <a:ea typeface="Kaiti SC" panose="02010600040101010101" pitchFamily="2" charset="-122"/>
                          </a:rPr>
                        </m:ctrlPr>
                      </m:sSubPr>
                      <m:e>
                        <m:r>
                          <m:rPr>
                            <m:sty m:val="p"/>
                          </m:rPr>
                          <a:rPr lang="el-GR" altLang="zh-TW" sz="2600" i="0">
                            <a:latin typeface="Cambria Math" panose="02040503050406030204" pitchFamily="18" charset="0"/>
                            <a:ea typeface="Cambria Math" panose="02040503050406030204" pitchFamily="18" charset="0"/>
                          </a:rPr>
                          <m:t>Γ</m:t>
                        </m:r>
                      </m:e>
                      <m:sub>
                        <m:r>
                          <a:rPr lang="en-US" altLang="zh-TW" sz="2600" i="0">
                            <a:latin typeface="Cambria Math" panose="02040503050406030204" pitchFamily="18" charset="0"/>
                            <a:ea typeface="Kaiti SC" panose="02010600040101010101" pitchFamily="2" charset="-122"/>
                          </a:rPr>
                          <m:t>0</m:t>
                        </m:r>
                      </m:sub>
                    </m:sSub>
                  </m:oMath>
                </a14:m>
                <a:r>
                  <a:rPr lang="en-US" altLang="zh-TW" sz="2600" dirty="0">
                    <a:latin typeface="Athelas" panose="02000503000000020003" pitchFamily="2" charset="0"/>
                    <a:ea typeface="Hannotate SC" panose="03000500000000000000" pitchFamily="66" charset="-122"/>
                  </a:rPr>
                  <a:t> they choose for SQA are too small</a:t>
                </a:r>
              </a:p>
              <a:p>
                <a:pPr marL="971550" lvl="1" indent="-514350">
                  <a:buFont typeface="Wingdings" pitchFamily="2" charset="2"/>
                  <a:buAutoNum type="circleNumWdWhitePlain"/>
                </a:pPr>
                <a:r>
                  <a:rPr lang="en-US" altLang="zh-TW" sz="2600" dirty="0">
                    <a:latin typeface="Athelas" panose="02000503000000020003" pitchFamily="2" charset="0"/>
                    <a:ea typeface="Hannotate SC" panose="03000500000000000000" pitchFamily="66" charset="-122"/>
                  </a:rPr>
                  <a:t>Arcane rule: “Stop steps” are cooperated to VCA</a:t>
                </a:r>
              </a:p>
            </p:txBody>
          </p:sp>
        </mc:Choice>
        <mc:Fallback>
          <p:sp>
            <p:nvSpPr>
              <p:cNvPr id="3" name="內容版面配置區 2">
                <a:extLst>
                  <a:ext uri="{FF2B5EF4-FFF2-40B4-BE49-F238E27FC236}">
                    <a16:creationId xmlns:a16="http://schemas.microsoft.com/office/drawing/2014/main" id="{CF58B9F1-88F4-5C4E-AC99-17DABAE90FD5}"/>
                  </a:ext>
                </a:extLst>
              </p:cNvPr>
              <p:cNvSpPr>
                <a:spLocks noGrp="1" noRot="1" noChangeAspect="1" noMove="1" noResize="1" noEditPoints="1" noAdjustHandles="1" noChangeArrowheads="1" noChangeShapeType="1" noTextEdit="1"/>
              </p:cNvSpPr>
              <p:nvPr>
                <p:ph idx="1"/>
              </p:nvPr>
            </p:nvSpPr>
            <p:spPr>
              <a:xfrm>
                <a:off x="219703" y="962605"/>
                <a:ext cx="8620458" cy="5418710"/>
              </a:xfrm>
              <a:blipFill>
                <a:blip r:embed="rId4"/>
                <a:stretch>
                  <a:fillRect l="-1325" t="-116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1F593A6E-614A-754E-88BD-FC1625EF6C35}"/>
              </a:ext>
            </a:extLst>
          </p:cNvPr>
          <p:cNvSpPr>
            <a:spLocks noGrp="1"/>
          </p:cNvSpPr>
          <p:nvPr>
            <p:ph type="sldNum" sz="quarter" idx="12"/>
          </p:nvPr>
        </p:nvSpPr>
        <p:spPr/>
        <p:txBody>
          <a:bodyPr/>
          <a:lstStyle/>
          <a:p>
            <a:fld id="{837FDD2A-A019-DD4E-B4DC-C75AF499AB19}" type="slidenum">
              <a:rPr kumimoji="1" lang="zh-TW" altLang="en-US" smtClean="0"/>
              <a:pPr/>
              <a:t>23</a:t>
            </a:fld>
            <a:endParaRPr kumimoji="1" lang="zh-TW" altLang="en-US" dirty="0"/>
          </a:p>
        </p:txBody>
      </p:sp>
    </p:spTree>
    <p:extLst>
      <p:ext uri="{BB962C8B-B14F-4D97-AF65-F5344CB8AC3E}">
        <p14:creationId xmlns:p14="http://schemas.microsoft.com/office/powerpoint/2010/main" val="2474673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F8A771-DEC4-9F4B-A88D-2E032B4E2716}"/>
              </a:ext>
            </a:extLst>
          </p:cNvPr>
          <p:cNvSpPr>
            <a:spLocks noGrp="1"/>
          </p:cNvSpPr>
          <p:nvPr>
            <p:ph type="title"/>
          </p:nvPr>
        </p:nvSpPr>
        <p:spPr/>
        <p:txBody>
          <a:bodyPr/>
          <a:lstStyle/>
          <a:p>
            <a:r>
              <a:rPr kumimoji="1" lang="en-US" altLang="zh-TW" dirty="0"/>
              <a:t>Discussion for pros for VNN</a:t>
            </a:r>
            <a:endParaRPr kumimoji="1" lang="zh-TW" altLang="en-US" dirty="0"/>
          </a:p>
        </p:txBody>
      </p:sp>
      <p:sp>
        <p:nvSpPr>
          <p:cNvPr id="3" name="內容版面配置區 2">
            <a:extLst>
              <a:ext uri="{FF2B5EF4-FFF2-40B4-BE49-F238E27FC236}">
                <a16:creationId xmlns:a16="http://schemas.microsoft.com/office/drawing/2014/main" id="{E2294D71-4D5C-B14F-9DDA-51FF8B6706B8}"/>
              </a:ext>
            </a:extLst>
          </p:cNvPr>
          <p:cNvSpPr>
            <a:spLocks noGrp="1"/>
          </p:cNvSpPr>
          <p:nvPr>
            <p:ph idx="1"/>
          </p:nvPr>
        </p:nvSpPr>
        <p:spPr/>
        <p:txBody>
          <a:bodyPr>
            <a:normAutofit lnSpcReduction="10000"/>
          </a:bodyPr>
          <a:lstStyle/>
          <a:p>
            <a:r>
              <a:rPr kumimoji="1" lang="en-US" altLang="zh-TW" dirty="0"/>
              <a:t>Meaning of the Research:</a:t>
            </a:r>
          </a:p>
          <a:p>
            <a:pPr lvl="1"/>
            <a:r>
              <a:rPr kumimoji="1" lang="en-US" altLang="zh-TW" dirty="0"/>
              <a:t>Simulation for annealing or quantum annealing</a:t>
            </a:r>
          </a:p>
          <a:p>
            <a:pPr lvl="2"/>
            <a:r>
              <a:rPr kumimoji="1" lang="en-US" altLang="zh-TW" sz="2400" dirty="0"/>
              <a:t>Like SA, SQA, SB, SCA, etc.</a:t>
            </a:r>
          </a:p>
          <a:p>
            <a:pPr lvl="2"/>
            <a:r>
              <a:rPr kumimoji="1" lang="en-US" altLang="zh-TW" sz="2400" dirty="0"/>
              <a:t>Main focus on “</a:t>
            </a:r>
            <a:r>
              <a:rPr kumimoji="1" lang="en-US" altLang="zh-TW" sz="2400" dirty="0" err="1"/>
              <a:t>ms</a:t>
            </a:r>
            <a:r>
              <a:rPr kumimoji="1" lang="en-US" altLang="zh-TW" sz="2400" dirty="0"/>
              <a:t> / Monte Carlo steps”</a:t>
            </a:r>
          </a:p>
          <a:p>
            <a:pPr lvl="2"/>
            <a:r>
              <a:rPr kumimoji="1" lang="en-US" altLang="zh-TW" sz="2400" dirty="0"/>
              <a:t>Acceleration Based</a:t>
            </a:r>
          </a:p>
          <a:p>
            <a:pPr lvl="1"/>
            <a:r>
              <a:rPr kumimoji="1" lang="en-US" altLang="zh-TW" dirty="0"/>
              <a:t>Seems prodigal use of time</a:t>
            </a:r>
          </a:p>
          <a:p>
            <a:pPr lvl="1"/>
            <a:r>
              <a:rPr kumimoji="1" lang="en-US" altLang="zh-TW" dirty="0">
                <a:highlight>
                  <a:srgbClr val="FFFF00"/>
                </a:highlight>
              </a:rPr>
              <a:t>Performance for the solution quality</a:t>
            </a:r>
          </a:p>
          <a:p>
            <a:pPr lvl="2"/>
            <a:r>
              <a:rPr kumimoji="1" lang="en-US" altLang="zh-TW" sz="2400" dirty="0"/>
              <a:t>That is, the lowest Hamiltonian that the protocols can achieve</a:t>
            </a:r>
          </a:p>
          <a:p>
            <a:pPr lvl="2"/>
            <a:r>
              <a:rPr kumimoji="1" lang="en-US" altLang="zh-TW" sz="2400" dirty="0"/>
              <a:t>Precursors of the Research field</a:t>
            </a:r>
          </a:p>
          <a:p>
            <a:r>
              <a:rPr kumimoji="1" lang="en-US" altLang="zh-TW" dirty="0"/>
              <a:t>More attractive: Reinforce Learning </a:t>
            </a:r>
          </a:p>
        </p:txBody>
      </p:sp>
      <p:sp>
        <p:nvSpPr>
          <p:cNvPr id="4" name="投影片編號版面配置區 3">
            <a:extLst>
              <a:ext uri="{FF2B5EF4-FFF2-40B4-BE49-F238E27FC236}">
                <a16:creationId xmlns:a16="http://schemas.microsoft.com/office/drawing/2014/main" id="{C36E5F71-2755-4F45-8115-813E82076CED}"/>
              </a:ext>
            </a:extLst>
          </p:cNvPr>
          <p:cNvSpPr>
            <a:spLocks noGrp="1"/>
          </p:cNvSpPr>
          <p:nvPr>
            <p:ph type="sldNum" sz="quarter" idx="12"/>
          </p:nvPr>
        </p:nvSpPr>
        <p:spPr/>
        <p:txBody>
          <a:bodyPr/>
          <a:lstStyle/>
          <a:p>
            <a:fld id="{837FDD2A-A019-DD4E-B4DC-C75AF499AB19}" type="slidenum">
              <a:rPr kumimoji="1" lang="zh-TW" altLang="en-US" smtClean="0"/>
              <a:pPr/>
              <a:t>24</a:t>
            </a:fld>
            <a:endParaRPr kumimoji="1" lang="zh-TW" altLang="en-US" dirty="0"/>
          </a:p>
        </p:txBody>
      </p:sp>
    </p:spTree>
    <p:extLst>
      <p:ext uri="{BB962C8B-B14F-4D97-AF65-F5344CB8AC3E}">
        <p14:creationId xmlns:p14="http://schemas.microsoft.com/office/powerpoint/2010/main" val="316570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3677DC-0C07-3745-8849-FB4940E2284A}"/>
              </a:ext>
            </a:extLst>
          </p:cNvPr>
          <p:cNvSpPr/>
          <p:nvPr/>
        </p:nvSpPr>
        <p:spPr>
          <a:xfrm>
            <a:off x="4265666" y="3059668"/>
            <a:ext cx="612668" cy="369332"/>
          </a:xfrm>
          <a:prstGeom prst="rect">
            <a:avLst/>
          </a:prstGeom>
        </p:spPr>
        <p:txBody>
          <a:bodyPr wrap="none">
            <a:spAutoFit/>
          </a:bodyPr>
          <a:lstStyle/>
          <a:p>
            <a:r>
              <a:rPr kumimoji="1" lang="en-US" altLang="zh-TW" dirty="0">
                <a:latin typeface="Bradley Hand" pitchFamily="2" charset="0"/>
                <a:ea typeface="Klee Medium" panose="02020600000000000000" pitchFamily="18" charset="-128"/>
              </a:rPr>
              <a:t>End</a:t>
            </a:r>
            <a:endParaRPr lang="zh-TW" altLang="en-US" dirty="0">
              <a:latin typeface="Bradley Hand" pitchFamily="2" charset="0"/>
              <a:ea typeface="Klee Medium" panose="02020600000000000000" pitchFamily="18" charset="-128"/>
            </a:endParaRPr>
          </a:p>
        </p:txBody>
      </p:sp>
    </p:spTree>
    <p:extLst>
      <p:ext uri="{BB962C8B-B14F-4D97-AF65-F5344CB8AC3E}">
        <p14:creationId xmlns:p14="http://schemas.microsoft.com/office/powerpoint/2010/main" val="2963342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351F6F-22DE-E443-82F0-194503F674C6}"/>
              </a:ext>
            </a:extLst>
          </p:cNvPr>
          <p:cNvSpPr>
            <a:spLocks noGrp="1"/>
          </p:cNvSpPr>
          <p:nvPr>
            <p:ph type="title"/>
          </p:nvPr>
        </p:nvSpPr>
        <p:spPr/>
        <p:txBody>
          <a:bodyPr/>
          <a:lstStyle/>
          <a:p>
            <a:r>
              <a:rPr kumimoji="1" lang="en-US" altLang="zh-TW" dirty="0">
                <a:latin typeface="Times New Roman" panose="02020603050405020304" pitchFamily="18" charset="0"/>
                <a:ea typeface="Microsoft Himalaya" pitchFamily="2" charset="0"/>
                <a:cs typeface="Times New Roman" panose="02020603050405020304" pitchFamily="18" charset="0"/>
              </a:rPr>
              <a:t>Supplement Facts</a:t>
            </a:r>
            <a:endParaRPr kumimoji="1"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787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33EED7-8F21-BC4A-9C3E-910025FF4EF7}"/>
              </a:ext>
            </a:extLst>
          </p:cNvPr>
          <p:cNvSpPr>
            <a:spLocks noGrp="1"/>
          </p:cNvSpPr>
          <p:nvPr>
            <p:ph type="title"/>
          </p:nvPr>
        </p:nvSpPr>
        <p:spPr/>
        <p:txBody>
          <a:bodyPr/>
          <a:lstStyle/>
          <a:p>
            <a:r>
              <a:rPr kumimoji="1" lang="en-US" altLang="zh-TW" dirty="0"/>
              <a:t>VCA converge</a:t>
            </a:r>
            <a:endParaRPr kumimoji="1" lang="zh-TW" altLang="en-US" dirty="0"/>
          </a:p>
        </p:txBody>
      </p:sp>
      <p:sp>
        <p:nvSpPr>
          <p:cNvPr id="4" name="投影片編號版面配置區 3">
            <a:extLst>
              <a:ext uri="{FF2B5EF4-FFF2-40B4-BE49-F238E27FC236}">
                <a16:creationId xmlns:a16="http://schemas.microsoft.com/office/drawing/2014/main" id="{4E32C042-C232-3D40-8308-7081D82268FC}"/>
              </a:ext>
            </a:extLst>
          </p:cNvPr>
          <p:cNvSpPr>
            <a:spLocks noGrp="1"/>
          </p:cNvSpPr>
          <p:nvPr>
            <p:ph type="sldNum" sz="quarter" idx="12"/>
          </p:nvPr>
        </p:nvSpPr>
        <p:spPr/>
        <p:txBody>
          <a:bodyPr/>
          <a:lstStyle/>
          <a:p>
            <a:fld id="{837FDD2A-A019-DD4E-B4DC-C75AF499AB19}" type="slidenum">
              <a:rPr kumimoji="1" lang="zh-TW" altLang="en-US" smtClean="0"/>
              <a:pPr/>
              <a:t>27</a:t>
            </a:fld>
            <a:endParaRPr kumimoji="1" lang="zh-TW" altLang="en-US" dirty="0"/>
          </a:p>
        </p:txBody>
      </p:sp>
      <p:pic>
        <p:nvPicPr>
          <p:cNvPr id="13" name="內容版面配置區 12">
            <a:extLst>
              <a:ext uri="{FF2B5EF4-FFF2-40B4-BE49-F238E27FC236}">
                <a16:creationId xmlns:a16="http://schemas.microsoft.com/office/drawing/2014/main" id="{834A9627-B3C5-CA43-A294-5D14CAC24C8E}"/>
              </a:ext>
            </a:extLst>
          </p:cNvPr>
          <p:cNvPicPr>
            <a:picLocks noGrp="1" noChangeAspect="1"/>
          </p:cNvPicPr>
          <p:nvPr>
            <p:ph idx="1"/>
          </p:nvPr>
        </p:nvPicPr>
        <p:blipFill>
          <a:blip r:embed="rId2"/>
          <a:stretch>
            <a:fillRect/>
          </a:stretch>
        </p:blipFill>
        <p:spPr>
          <a:xfrm>
            <a:off x="612000" y="1065291"/>
            <a:ext cx="3960000" cy="5237123"/>
          </a:xfrm>
          <a:prstGeom prst="rect">
            <a:avLst/>
          </a:prstGeom>
        </p:spPr>
      </p:pic>
      <p:pic>
        <p:nvPicPr>
          <p:cNvPr id="15" name="圖片 14">
            <a:extLst>
              <a:ext uri="{FF2B5EF4-FFF2-40B4-BE49-F238E27FC236}">
                <a16:creationId xmlns:a16="http://schemas.microsoft.com/office/drawing/2014/main" id="{9EF15AB5-BCBD-C243-8912-5F14C0A586E0}"/>
              </a:ext>
            </a:extLst>
          </p:cNvPr>
          <p:cNvPicPr>
            <a:picLocks noChangeAspect="1"/>
          </p:cNvPicPr>
          <p:nvPr/>
        </p:nvPicPr>
        <p:blipFill>
          <a:blip r:embed="rId3"/>
          <a:stretch>
            <a:fillRect/>
          </a:stretch>
        </p:blipFill>
        <p:spPr>
          <a:xfrm>
            <a:off x="4690842" y="1065291"/>
            <a:ext cx="3960000" cy="1864615"/>
          </a:xfrm>
          <a:prstGeom prst="rect">
            <a:avLst/>
          </a:prstGeom>
        </p:spPr>
      </p:pic>
      <p:pic>
        <p:nvPicPr>
          <p:cNvPr id="17" name="圖片 16">
            <a:extLst>
              <a:ext uri="{FF2B5EF4-FFF2-40B4-BE49-F238E27FC236}">
                <a16:creationId xmlns:a16="http://schemas.microsoft.com/office/drawing/2014/main" id="{1B0304E3-B18D-1344-97B2-51125EDFC9A2}"/>
              </a:ext>
            </a:extLst>
          </p:cNvPr>
          <p:cNvPicPr>
            <a:picLocks noChangeAspect="1"/>
          </p:cNvPicPr>
          <p:nvPr/>
        </p:nvPicPr>
        <p:blipFill>
          <a:blip r:embed="rId4"/>
          <a:stretch>
            <a:fillRect/>
          </a:stretch>
        </p:blipFill>
        <p:spPr>
          <a:xfrm>
            <a:off x="4690842" y="3042171"/>
            <a:ext cx="3960000" cy="588028"/>
          </a:xfrm>
          <a:prstGeom prst="rect">
            <a:avLst/>
          </a:prstGeom>
        </p:spPr>
      </p:pic>
      <p:cxnSp>
        <p:nvCxnSpPr>
          <p:cNvPr id="21" name="直線接點 20">
            <a:extLst>
              <a:ext uri="{FF2B5EF4-FFF2-40B4-BE49-F238E27FC236}">
                <a16:creationId xmlns:a16="http://schemas.microsoft.com/office/drawing/2014/main" id="{6702A5CC-63AC-8240-A740-8D4D2C59FD15}"/>
              </a:ext>
            </a:extLst>
          </p:cNvPr>
          <p:cNvCxnSpPr>
            <a:cxnSpLocks/>
          </p:cNvCxnSpPr>
          <p:nvPr/>
        </p:nvCxnSpPr>
        <p:spPr>
          <a:xfrm>
            <a:off x="4616604" y="939745"/>
            <a:ext cx="0" cy="5472206"/>
          </a:xfrm>
          <a:prstGeom prst="line">
            <a:avLst/>
          </a:prstGeom>
          <a:ln w="25400">
            <a:solidFill>
              <a:srgbClr val="FFBF4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617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A3A553-81A4-C249-B443-9C17FC3DE713}"/>
              </a:ext>
            </a:extLst>
          </p:cNvPr>
          <p:cNvSpPr>
            <a:spLocks noGrp="1"/>
          </p:cNvSpPr>
          <p:nvPr>
            <p:ph type="title"/>
          </p:nvPr>
        </p:nvSpPr>
        <p:spPr/>
        <p:txBody>
          <a:bodyPr>
            <a:normAutofit/>
          </a:bodyPr>
          <a:lstStyle/>
          <a:p>
            <a:r>
              <a:rPr kumimoji="1" lang="en-US" altLang="zh-TW" dirty="0"/>
              <a:t>VQA and SGD convergence</a:t>
            </a:r>
            <a:endParaRPr kumimoji="1" lang="zh-TW" altLang="en-US" dirty="0"/>
          </a:p>
        </p:txBody>
      </p:sp>
      <p:sp>
        <p:nvSpPr>
          <p:cNvPr id="4" name="投影片編號版面配置區 3">
            <a:extLst>
              <a:ext uri="{FF2B5EF4-FFF2-40B4-BE49-F238E27FC236}">
                <a16:creationId xmlns:a16="http://schemas.microsoft.com/office/drawing/2014/main" id="{17A28471-82D4-2E4E-9AD1-12BAE4C67943}"/>
              </a:ext>
            </a:extLst>
          </p:cNvPr>
          <p:cNvSpPr>
            <a:spLocks noGrp="1"/>
          </p:cNvSpPr>
          <p:nvPr>
            <p:ph type="sldNum" sz="quarter" idx="12"/>
          </p:nvPr>
        </p:nvSpPr>
        <p:spPr/>
        <p:txBody>
          <a:bodyPr/>
          <a:lstStyle/>
          <a:p>
            <a:fld id="{837FDD2A-A019-DD4E-B4DC-C75AF499AB19}" type="slidenum">
              <a:rPr kumimoji="1" lang="zh-TW" altLang="en-US" smtClean="0"/>
              <a:pPr/>
              <a:t>28</a:t>
            </a:fld>
            <a:endParaRPr kumimoji="1" lang="zh-TW" altLang="en-US" dirty="0"/>
          </a:p>
        </p:txBody>
      </p:sp>
      <p:pic>
        <p:nvPicPr>
          <p:cNvPr id="12" name="內容版面配置區 11">
            <a:extLst>
              <a:ext uri="{FF2B5EF4-FFF2-40B4-BE49-F238E27FC236}">
                <a16:creationId xmlns:a16="http://schemas.microsoft.com/office/drawing/2014/main" id="{B0E541FF-E188-474A-9E77-8C8CBDFC51FE}"/>
              </a:ext>
            </a:extLst>
          </p:cNvPr>
          <p:cNvPicPr>
            <a:picLocks noGrp="1" noChangeAspect="1"/>
          </p:cNvPicPr>
          <p:nvPr>
            <p:ph idx="1"/>
          </p:nvPr>
        </p:nvPicPr>
        <p:blipFill>
          <a:blip r:embed="rId3"/>
          <a:stretch>
            <a:fillRect/>
          </a:stretch>
        </p:blipFill>
        <p:spPr>
          <a:xfrm>
            <a:off x="127249" y="1088135"/>
            <a:ext cx="2916000" cy="5057121"/>
          </a:xfrm>
          <a:prstGeom prst="rect">
            <a:avLst/>
          </a:prstGeom>
        </p:spPr>
      </p:pic>
      <p:pic>
        <p:nvPicPr>
          <p:cNvPr id="5" name="圖片 4">
            <a:extLst>
              <a:ext uri="{FF2B5EF4-FFF2-40B4-BE49-F238E27FC236}">
                <a16:creationId xmlns:a16="http://schemas.microsoft.com/office/drawing/2014/main" id="{7FED33A9-5B69-5140-A289-0D9BEAA852E2}"/>
              </a:ext>
            </a:extLst>
          </p:cNvPr>
          <p:cNvPicPr>
            <a:picLocks noChangeAspect="1"/>
          </p:cNvPicPr>
          <p:nvPr/>
        </p:nvPicPr>
        <p:blipFill>
          <a:blip r:embed="rId4"/>
          <a:stretch>
            <a:fillRect/>
          </a:stretch>
        </p:blipFill>
        <p:spPr>
          <a:xfrm>
            <a:off x="3081033" y="939745"/>
            <a:ext cx="2916000" cy="2087667"/>
          </a:xfrm>
          <a:prstGeom prst="rect">
            <a:avLst/>
          </a:prstGeom>
        </p:spPr>
      </p:pic>
      <p:pic>
        <p:nvPicPr>
          <p:cNvPr id="7" name="圖片 6">
            <a:extLst>
              <a:ext uri="{FF2B5EF4-FFF2-40B4-BE49-F238E27FC236}">
                <a16:creationId xmlns:a16="http://schemas.microsoft.com/office/drawing/2014/main" id="{9E76E8A8-51F0-3F4E-AEE7-19DA3BBAE71E}"/>
              </a:ext>
            </a:extLst>
          </p:cNvPr>
          <p:cNvPicPr>
            <a:picLocks noChangeAspect="1"/>
          </p:cNvPicPr>
          <p:nvPr/>
        </p:nvPicPr>
        <p:blipFill rotWithShape="1">
          <a:blip r:embed="rId5"/>
          <a:srcRect b="18562"/>
          <a:stretch/>
        </p:blipFill>
        <p:spPr>
          <a:xfrm>
            <a:off x="3042806" y="3027412"/>
            <a:ext cx="2916000" cy="3287239"/>
          </a:xfrm>
          <a:prstGeom prst="rect">
            <a:avLst/>
          </a:prstGeom>
        </p:spPr>
      </p:pic>
      <p:pic>
        <p:nvPicPr>
          <p:cNvPr id="24" name="圖片 23">
            <a:extLst>
              <a:ext uri="{FF2B5EF4-FFF2-40B4-BE49-F238E27FC236}">
                <a16:creationId xmlns:a16="http://schemas.microsoft.com/office/drawing/2014/main" id="{5870F305-691C-3D4E-A544-9527B2CC7D27}"/>
              </a:ext>
            </a:extLst>
          </p:cNvPr>
          <p:cNvPicPr>
            <a:picLocks noChangeAspect="1"/>
          </p:cNvPicPr>
          <p:nvPr/>
        </p:nvPicPr>
        <p:blipFill rotWithShape="1">
          <a:blip r:embed="rId5"/>
          <a:srcRect t="82559"/>
          <a:stretch/>
        </p:blipFill>
        <p:spPr>
          <a:xfrm>
            <a:off x="6034817" y="939745"/>
            <a:ext cx="2916000" cy="704000"/>
          </a:xfrm>
          <a:prstGeom prst="rect">
            <a:avLst/>
          </a:prstGeom>
        </p:spPr>
      </p:pic>
      <p:pic>
        <p:nvPicPr>
          <p:cNvPr id="26" name="圖片 25">
            <a:extLst>
              <a:ext uri="{FF2B5EF4-FFF2-40B4-BE49-F238E27FC236}">
                <a16:creationId xmlns:a16="http://schemas.microsoft.com/office/drawing/2014/main" id="{F0D7A4BA-4A4D-D34A-8FE3-90291B5AB544}"/>
              </a:ext>
            </a:extLst>
          </p:cNvPr>
          <p:cNvPicPr>
            <a:picLocks noChangeAspect="1"/>
          </p:cNvPicPr>
          <p:nvPr/>
        </p:nvPicPr>
        <p:blipFill>
          <a:blip r:embed="rId6"/>
          <a:stretch>
            <a:fillRect/>
          </a:stretch>
        </p:blipFill>
        <p:spPr>
          <a:xfrm>
            <a:off x="6034817" y="1643745"/>
            <a:ext cx="2916000" cy="3890287"/>
          </a:xfrm>
          <a:prstGeom prst="rect">
            <a:avLst/>
          </a:prstGeom>
        </p:spPr>
      </p:pic>
      <p:cxnSp>
        <p:nvCxnSpPr>
          <p:cNvPr id="28" name="直線接點 27">
            <a:extLst>
              <a:ext uri="{FF2B5EF4-FFF2-40B4-BE49-F238E27FC236}">
                <a16:creationId xmlns:a16="http://schemas.microsoft.com/office/drawing/2014/main" id="{57EB57B7-14DA-F046-A8E1-80F88E4351B7}"/>
              </a:ext>
            </a:extLst>
          </p:cNvPr>
          <p:cNvCxnSpPr>
            <a:cxnSpLocks/>
          </p:cNvCxnSpPr>
          <p:nvPr/>
        </p:nvCxnSpPr>
        <p:spPr>
          <a:xfrm>
            <a:off x="3031655" y="941042"/>
            <a:ext cx="0" cy="5472206"/>
          </a:xfrm>
          <a:prstGeom prst="line">
            <a:avLst/>
          </a:prstGeom>
          <a:ln w="1270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D180854-AA19-104A-8DB9-E33D9F0F5F0E}"/>
              </a:ext>
            </a:extLst>
          </p:cNvPr>
          <p:cNvCxnSpPr>
            <a:cxnSpLocks/>
          </p:cNvCxnSpPr>
          <p:nvPr/>
        </p:nvCxnSpPr>
        <p:spPr>
          <a:xfrm>
            <a:off x="5997033" y="939745"/>
            <a:ext cx="0" cy="5472206"/>
          </a:xfrm>
          <a:prstGeom prst="line">
            <a:avLst/>
          </a:prstGeom>
          <a:ln w="12700">
            <a:solidFill>
              <a:srgbClr val="00B0F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511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FDFB32-1DE8-A14D-9873-F50B893D5D56}"/>
              </a:ext>
            </a:extLst>
          </p:cNvPr>
          <p:cNvSpPr>
            <a:spLocks noGrp="1"/>
          </p:cNvSpPr>
          <p:nvPr>
            <p:ph type="title"/>
          </p:nvPr>
        </p:nvSpPr>
        <p:spPr/>
        <p:txBody>
          <a:bodyPr/>
          <a:lstStyle/>
          <a:p>
            <a:r>
              <a:rPr kumimoji="1" lang="en-US" altLang="zh-TW" dirty="0"/>
              <a:t>Cont’d</a:t>
            </a:r>
            <a:endParaRPr kumimoji="1" lang="zh-TW" altLang="en-US" dirty="0"/>
          </a:p>
        </p:txBody>
      </p:sp>
      <p:sp>
        <p:nvSpPr>
          <p:cNvPr id="4" name="投影片編號版面配置區 3">
            <a:extLst>
              <a:ext uri="{FF2B5EF4-FFF2-40B4-BE49-F238E27FC236}">
                <a16:creationId xmlns:a16="http://schemas.microsoft.com/office/drawing/2014/main" id="{69BC858C-A460-034F-BCE7-9D722804D92A}"/>
              </a:ext>
            </a:extLst>
          </p:cNvPr>
          <p:cNvSpPr>
            <a:spLocks noGrp="1"/>
          </p:cNvSpPr>
          <p:nvPr>
            <p:ph type="sldNum" sz="quarter" idx="12"/>
          </p:nvPr>
        </p:nvSpPr>
        <p:spPr/>
        <p:txBody>
          <a:bodyPr/>
          <a:lstStyle/>
          <a:p>
            <a:fld id="{837FDD2A-A019-DD4E-B4DC-C75AF499AB19}" type="slidenum">
              <a:rPr kumimoji="1" lang="zh-TW" altLang="en-US" smtClean="0"/>
              <a:pPr/>
              <a:t>29</a:t>
            </a:fld>
            <a:endParaRPr kumimoji="1" lang="zh-TW" altLang="en-US" dirty="0"/>
          </a:p>
        </p:txBody>
      </p:sp>
      <p:pic>
        <p:nvPicPr>
          <p:cNvPr id="7" name="圖片 6">
            <a:extLst>
              <a:ext uri="{FF2B5EF4-FFF2-40B4-BE49-F238E27FC236}">
                <a16:creationId xmlns:a16="http://schemas.microsoft.com/office/drawing/2014/main" id="{1F2AB14A-2617-2B45-8B73-1F8F41DA131C}"/>
              </a:ext>
            </a:extLst>
          </p:cNvPr>
          <p:cNvPicPr>
            <a:picLocks noChangeAspect="1"/>
          </p:cNvPicPr>
          <p:nvPr/>
        </p:nvPicPr>
        <p:blipFill>
          <a:blip r:embed="rId2"/>
          <a:stretch>
            <a:fillRect/>
          </a:stretch>
        </p:blipFill>
        <p:spPr>
          <a:xfrm>
            <a:off x="4301021" y="1181101"/>
            <a:ext cx="3600000" cy="2963721"/>
          </a:xfrm>
          <a:prstGeom prst="rect">
            <a:avLst/>
          </a:prstGeom>
        </p:spPr>
      </p:pic>
      <p:pic>
        <p:nvPicPr>
          <p:cNvPr id="8" name="內容版面配置區 7">
            <a:extLst>
              <a:ext uri="{FF2B5EF4-FFF2-40B4-BE49-F238E27FC236}">
                <a16:creationId xmlns:a16="http://schemas.microsoft.com/office/drawing/2014/main" id="{7AA7D9C6-C560-FF4D-989D-2064B589D3D4}"/>
              </a:ext>
            </a:extLst>
          </p:cNvPr>
          <p:cNvPicPr>
            <a:picLocks noGrp="1" noChangeAspect="1"/>
          </p:cNvPicPr>
          <p:nvPr>
            <p:ph idx="1"/>
          </p:nvPr>
        </p:nvPicPr>
        <p:blipFill>
          <a:blip r:embed="rId3"/>
          <a:stretch>
            <a:fillRect/>
          </a:stretch>
        </p:blipFill>
        <p:spPr>
          <a:xfrm>
            <a:off x="547173" y="1181101"/>
            <a:ext cx="3600000" cy="4847442"/>
          </a:xfrm>
          <a:prstGeom prst="rect">
            <a:avLst/>
          </a:prstGeom>
        </p:spPr>
      </p:pic>
      <p:cxnSp>
        <p:nvCxnSpPr>
          <p:cNvPr id="9" name="直線接點 8">
            <a:extLst>
              <a:ext uri="{FF2B5EF4-FFF2-40B4-BE49-F238E27FC236}">
                <a16:creationId xmlns:a16="http://schemas.microsoft.com/office/drawing/2014/main" id="{416E58FF-3CB1-F246-8CFB-F414439E27C4}"/>
              </a:ext>
            </a:extLst>
          </p:cNvPr>
          <p:cNvCxnSpPr>
            <a:cxnSpLocks/>
          </p:cNvCxnSpPr>
          <p:nvPr/>
        </p:nvCxnSpPr>
        <p:spPr>
          <a:xfrm>
            <a:off x="4198338" y="918740"/>
            <a:ext cx="0" cy="5472206"/>
          </a:xfrm>
          <a:prstGeom prst="line">
            <a:avLst/>
          </a:prstGeom>
          <a:ln w="25400">
            <a:solidFill>
              <a:srgbClr val="00B0F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948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5755C4-3635-D44D-8102-BF237568B338}"/>
              </a:ext>
            </a:extLst>
          </p:cNvPr>
          <p:cNvSpPr>
            <a:spLocks noGrp="1"/>
          </p:cNvSpPr>
          <p:nvPr>
            <p:ph type="title"/>
          </p:nvPr>
        </p:nvSpPr>
        <p:spPr/>
        <p:txBody>
          <a:bodyPr/>
          <a:lstStyle/>
          <a:p>
            <a:r>
              <a:rPr kumimoji="1" lang="en-US" altLang="zh-TW" dirty="0"/>
              <a:t>Simulated Annealing (SA)</a:t>
            </a:r>
            <a:endParaRPr kumimoji="1" lang="zh-TW" altLang="en-US" dirty="0"/>
          </a:p>
        </p:txBody>
      </p:sp>
      <p:sp>
        <p:nvSpPr>
          <p:cNvPr id="4" name="投影片編號版面配置區 3">
            <a:extLst>
              <a:ext uri="{FF2B5EF4-FFF2-40B4-BE49-F238E27FC236}">
                <a16:creationId xmlns:a16="http://schemas.microsoft.com/office/drawing/2014/main" id="{347CB33E-C275-9F4E-8804-D12DF9928624}"/>
              </a:ext>
            </a:extLst>
          </p:cNvPr>
          <p:cNvSpPr>
            <a:spLocks noGrp="1"/>
          </p:cNvSpPr>
          <p:nvPr>
            <p:ph type="sldNum" sz="quarter" idx="12"/>
          </p:nvPr>
        </p:nvSpPr>
        <p:spPr/>
        <p:txBody>
          <a:bodyPr/>
          <a:lstStyle/>
          <a:p>
            <a:fld id="{837FDD2A-A019-DD4E-B4DC-C75AF499AB19}" type="slidenum">
              <a:rPr kumimoji="1" lang="zh-TW" altLang="en-US" smtClean="0"/>
              <a:pPr/>
              <a:t>3</a:t>
            </a:fld>
            <a:endParaRPr kumimoji="1" lang="zh-TW" altLang="en-US" dirty="0"/>
          </a:p>
        </p:txBody>
      </p:sp>
      <p:pic>
        <p:nvPicPr>
          <p:cNvPr id="6" name="Picture 4" descr="Optimization Techniques — Simulated Annealing | by Frank Liang | Towards  Data Science">
            <a:extLst>
              <a:ext uri="{FF2B5EF4-FFF2-40B4-BE49-F238E27FC236}">
                <a16:creationId xmlns:a16="http://schemas.microsoft.com/office/drawing/2014/main" id="{C969C0B3-3364-2044-A40A-7071FB3DEF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31" t="4840" r="9778" b="10594"/>
          <a:stretch/>
        </p:blipFill>
        <p:spPr bwMode="auto">
          <a:xfrm>
            <a:off x="4478322" y="3955547"/>
            <a:ext cx="4513336" cy="22852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72584160-11C2-5741-B58E-CB637CD3E212}"/>
                  </a:ext>
                </a:extLst>
              </p:cNvPr>
              <p:cNvSpPr txBox="1"/>
              <p:nvPr/>
            </p:nvSpPr>
            <p:spPr>
              <a:xfrm>
                <a:off x="5067913" y="918740"/>
                <a:ext cx="3640740" cy="3170099"/>
              </a:xfrm>
              <a:prstGeom prst="rect">
                <a:avLst/>
              </a:prstGeom>
              <a:noFill/>
            </p:spPr>
            <p:txBody>
              <a:bodyPr wrap="none" rtlCol="0">
                <a:spAutoFit/>
              </a:bodyPr>
              <a:lstStyle/>
              <a:p>
                <a:pPr marL="285750" indent="-285750">
                  <a:buFont typeface="Arial" panose="020B0604020202020204" pitchFamily="34" charset="0"/>
                  <a:buChar char="•"/>
                </a:pPr>
                <a:r>
                  <a:rPr kumimoji="1" lang="en-US" altLang="zh-TW" dirty="0">
                    <a:latin typeface="Mongolian Baiti" panose="03000500000000000000" pitchFamily="66" charset="0"/>
                    <a:cs typeface="Mongolian Baiti" panose="03000500000000000000" pitchFamily="66" charset="0"/>
                  </a:rPr>
                  <a:t>Controlled: </a:t>
                </a:r>
              </a:p>
              <a:p>
                <a:pPr marL="742950" lvl="1" indent="-285750">
                  <a:buFont typeface="Arial" panose="020B0604020202020204" pitchFamily="34" charset="0"/>
                  <a:buChar char="•"/>
                </a:pPr>
                <a:r>
                  <a:rPr kumimoji="1" lang="en-US" altLang="zh-TW" dirty="0">
                    <a:latin typeface="Mongolian Baiti" panose="03000500000000000000" pitchFamily="66" charset="0"/>
                    <a:cs typeface="Mongolian Baiti" panose="03000500000000000000" pitchFamily="66" charset="0"/>
                  </a:rPr>
                  <a:t>Temperature</a:t>
                </a:r>
              </a:p>
              <a:p>
                <a:pPr marL="285750" indent="-285750">
                  <a:buFont typeface="Arial" panose="020B0604020202020204" pitchFamily="34" charset="0"/>
                  <a:buChar char="•"/>
                </a:pPr>
                <a:endParaRPr kumimoji="1" lang="en-US" altLang="zh-TW" sz="1000" dirty="0">
                  <a:latin typeface="Mongolian Baiti" panose="03000500000000000000" pitchFamily="66" charset="0"/>
                  <a:cs typeface="Mongolian Baiti" panose="03000500000000000000" pitchFamily="66" charset="0"/>
                </a:endParaRPr>
              </a:p>
              <a:p>
                <a:pPr marL="285750" indent="-285750">
                  <a:buFont typeface="Arial" panose="020B0604020202020204" pitchFamily="34" charset="0"/>
                  <a:buChar char="•"/>
                </a:pPr>
                <a:r>
                  <a:rPr kumimoji="1" lang="en-US" altLang="zh-TW" dirty="0">
                    <a:latin typeface="Mongolian Baiti" panose="03000500000000000000" pitchFamily="66" charset="0"/>
                    <a:cs typeface="Mongolian Baiti" panose="03000500000000000000" pitchFamily="66" charset="0"/>
                  </a:rPr>
                  <a:t>Do: Flipping one spin at a time to </a:t>
                </a:r>
                <a:br>
                  <a:rPr kumimoji="1" lang="en-US" altLang="zh-TW" dirty="0">
                    <a:latin typeface="Mongolian Baiti" panose="03000500000000000000" pitchFamily="66" charset="0"/>
                    <a:cs typeface="Mongolian Baiti" panose="03000500000000000000" pitchFamily="66" charset="0"/>
                  </a:rPr>
                </a:br>
                <a:r>
                  <a:rPr kumimoji="1" lang="en-US" altLang="zh-TW" dirty="0">
                    <a:latin typeface="Mongolian Baiti" panose="03000500000000000000" pitchFamily="66" charset="0"/>
                    <a:cs typeface="Mongolian Baiti" panose="03000500000000000000" pitchFamily="66" charset="0"/>
                  </a:rPr>
                  <a:t>       get a new spin configuration </a:t>
                </a:r>
                <a:br>
                  <a:rPr kumimoji="1" lang="en-US" altLang="zh-TW" dirty="0">
                    <a:latin typeface="Mongolian Baiti" panose="03000500000000000000" pitchFamily="66" charset="0"/>
                    <a:cs typeface="Mongolian Baiti" panose="03000500000000000000" pitchFamily="66" charset="0"/>
                  </a:rPr>
                </a:br>
                <a:r>
                  <a:rPr kumimoji="1" lang="en-US" altLang="zh-TW" dirty="0">
                    <a:latin typeface="Mongolian Baiti" panose="03000500000000000000" pitchFamily="66" charset="0"/>
                    <a:cs typeface="Mongolian Baiti" panose="03000500000000000000" pitchFamily="66" charset="0"/>
                  </a:rPr>
                  <a:t>       with a lower Hamiltonian</a:t>
                </a:r>
              </a:p>
              <a:p>
                <a:pPr marL="285750" indent="-285750">
                  <a:buFont typeface="Arial" panose="020B0604020202020204" pitchFamily="34" charset="0"/>
                  <a:buChar char="•"/>
                </a:pPr>
                <a:endParaRPr kumimoji="1" lang="en-US" altLang="zh-TW" sz="1000" dirty="0">
                  <a:latin typeface="Mongolian Baiti" panose="03000500000000000000" pitchFamily="66" charset="0"/>
                  <a:cs typeface="Mongolian Baiti" panose="03000500000000000000" pitchFamily="66" charset="0"/>
                </a:endParaRPr>
              </a:p>
              <a:p>
                <a:pPr marL="285750" indent="-285750">
                  <a:buFont typeface="Arial" panose="020B0604020202020204" pitchFamily="34" charset="0"/>
                  <a:buChar char="•"/>
                </a:pPr>
                <a:r>
                  <a:rPr kumimoji="1" lang="en-US" altLang="zh-TW" dirty="0">
                    <a:latin typeface="Mongolian Baiti" panose="03000500000000000000" pitchFamily="66" charset="0"/>
                    <a:cs typeface="Mongolian Baiti" panose="03000500000000000000" pitchFamily="66" charset="0"/>
                  </a:rPr>
                  <a:t>Goal: Find the spin configuration </a:t>
                </a:r>
                <a:br>
                  <a:rPr kumimoji="1" lang="en-US" altLang="zh-TW" dirty="0">
                    <a:latin typeface="Mongolian Baiti" panose="03000500000000000000" pitchFamily="66" charset="0"/>
                    <a:cs typeface="Mongolian Baiti" panose="03000500000000000000" pitchFamily="66" charset="0"/>
                  </a:rPr>
                </a:br>
                <a:r>
                  <a:rPr kumimoji="1" lang="en-US" altLang="zh-TW" dirty="0">
                    <a:latin typeface="Mongolian Baiti" panose="03000500000000000000" pitchFamily="66" charset="0"/>
                    <a:cs typeface="Mongolian Baiti" panose="03000500000000000000" pitchFamily="66" charset="0"/>
                  </a:rPr>
                  <a:t>          with lowest Hamiltonian, </a:t>
                </a:r>
                <a:br>
                  <a:rPr kumimoji="1" lang="en-US" altLang="zh-TW" dirty="0">
                    <a:latin typeface="Mongolian Baiti" panose="03000500000000000000" pitchFamily="66" charset="0"/>
                    <a:cs typeface="Mongolian Baiti" panose="03000500000000000000" pitchFamily="66" charset="0"/>
                  </a:rPr>
                </a:br>
                <a:r>
                  <a:rPr kumimoji="1" lang="en-US" altLang="zh-TW" dirty="0">
                    <a:latin typeface="Mongolian Baiti" panose="03000500000000000000" pitchFamily="66" charset="0"/>
                    <a:cs typeface="Mongolian Baiti" panose="03000500000000000000" pitchFamily="66" charset="0"/>
                  </a:rPr>
                  <a:t>           i.e. the ground state </a:t>
                </a:r>
                <a:br>
                  <a:rPr kumimoji="1" lang="en-US" altLang="zh-TW" dirty="0">
                    <a:latin typeface="Mongolian Baiti" panose="03000500000000000000" pitchFamily="66" charset="0"/>
                    <a:cs typeface="Mongolian Baiti" panose="03000500000000000000" pitchFamily="66" charset="0"/>
                  </a:rPr>
                </a:br>
                <a:r>
                  <a:rPr kumimoji="1" lang="en-US" altLang="zh-TW" dirty="0">
                    <a:latin typeface="Mongolian Baiti" panose="03000500000000000000" pitchFamily="66" charset="0"/>
                    <a:cs typeface="Mongolian Baiti" panose="03000500000000000000" pitchFamily="66" charset="0"/>
                  </a:rPr>
                  <a:t>           @ temp, mag </a:t>
                </a:r>
                <a14:m>
                  <m:oMath xmlns:m="http://schemas.openxmlformats.org/officeDocument/2006/math">
                    <m:r>
                      <a:rPr kumimoji="1" lang="en-US" altLang="zh-TW" i="1" smtClean="0">
                        <a:latin typeface="Cambria Math" panose="02040503050406030204" pitchFamily="18" charset="0"/>
                        <a:ea typeface="Cambria Math" panose="02040503050406030204" pitchFamily="18" charset="0"/>
                        <a:cs typeface="Mongolian Baiti" panose="03000500000000000000" pitchFamily="66" charset="0"/>
                      </a:rPr>
                      <m:t>∈</m:t>
                    </m:r>
                  </m:oMath>
                </a14:m>
                <a:r>
                  <a:rPr kumimoji="1" lang="en-US" altLang="zh-TW" dirty="0">
                    <a:latin typeface="Mongolian Baiti" panose="03000500000000000000" pitchFamily="66" charset="0"/>
                    <a:cs typeface="Mongolian Baiti" panose="03000500000000000000" pitchFamily="66" charset="0"/>
                  </a:rPr>
                  <a:t> const, </a:t>
                </a:r>
                <a:br>
                  <a:rPr kumimoji="1" lang="en-US" altLang="zh-TW" dirty="0">
                    <a:latin typeface="Mongolian Baiti" panose="03000500000000000000" pitchFamily="66" charset="0"/>
                    <a:cs typeface="Mongolian Baiti" panose="03000500000000000000" pitchFamily="66" charset="0"/>
                  </a:rPr>
                </a:br>
                <a:endParaRPr kumimoji="1" lang="en-US" altLang="zh-TW" dirty="0">
                  <a:latin typeface="Mongolian Baiti" panose="03000500000000000000" pitchFamily="66" charset="0"/>
                  <a:cs typeface="Mongolian Baiti" panose="03000500000000000000" pitchFamily="66" charset="0"/>
                </a:endParaRPr>
              </a:p>
            </p:txBody>
          </p:sp>
        </mc:Choice>
        <mc:Fallback xmlns="">
          <p:sp>
            <p:nvSpPr>
              <p:cNvPr id="8" name="文字方塊 7">
                <a:extLst>
                  <a:ext uri="{FF2B5EF4-FFF2-40B4-BE49-F238E27FC236}">
                    <a16:creationId xmlns:a16="http://schemas.microsoft.com/office/drawing/2014/main" id="{72584160-11C2-5741-B58E-CB637CD3E212}"/>
                  </a:ext>
                </a:extLst>
              </p:cNvPr>
              <p:cNvSpPr txBox="1">
                <a:spLocks noRot="1" noChangeAspect="1" noMove="1" noResize="1" noEditPoints="1" noAdjustHandles="1" noChangeArrowheads="1" noChangeShapeType="1" noTextEdit="1"/>
              </p:cNvSpPr>
              <p:nvPr/>
            </p:nvSpPr>
            <p:spPr>
              <a:xfrm>
                <a:off x="5067913" y="918740"/>
                <a:ext cx="3640740" cy="3170099"/>
              </a:xfrm>
              <a:prstGeom prst="rect">
                <a:avLst/>
              </a:prstGeom>
              <a:blipFill>
                <a:blip r:embed="rId4"/>
                <a:stretch>
                  <a:fillRect l="-694" t="-797" r="-347"/>
                </a:stretch>
              </a:blipFill>
            </p:spPr>
            <p:txBody>
              <a:bodyPr/>
              <a:lstStyle/>
              <a:p>
                <a:r>
                  <a:rPr lang="zh-TW" altLang="en-US">
                    <a:noFill/>
                  </a:rPr>
                  <a:t> </a:t>
                </a:r>
              </a:p>
            </p:txBody>
          </p:sp>
        </mc:Fallback>
      </mc:AlternateContent>
      <p:pic>
        <p:nvPicPr>
          <p:cNvPr id="10" name="Picture 2" descr="A Mixed-Integer Linear Programming Model and a Simulated Annealing Algorithm  for the Long-Term Preventive Maintenance Scheduling Problem | SpringerLink">
            <a:extLst>
              <a:ext uri="{FF2B5EF4-FFF2-40B4-BE49-F238E27FC236}">
                <a16:creationId xmlns:a16="http://schemas.microsoft.com/office/drawing/2014/main" id="{80740939-0625-8542-BBA6-F993B8B4D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95" y="3751121"/>
            <a:ext cx="4314193" cy="28113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The heating curve of a substance (most often water) | Ducking Science Bombs">
            <a:extLst>
              <a:ext uri="{FF2B5EF4-FFF2-40B4-BE49-F238E27FC236}">
                <a16:creationId xmlns:a16="http://schemas.microsoft.com/office/drawing/2014/main" id="{C21154CE-5B36-1C4E-8EA5-0CCA618F79D4}"/>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l="4167"/>
          <a:stretch/>
        </p:blipFill>
        <p:spPr bwMode="auto">
          <a:xfrm>
            <a:off x="105402" y="1178461"/>
            <a:ext cx="5053157" cy="2517365"/>
          </a:xfrm>
          <a:prstGeom prst="rect">
            <a:avLst/>
          </a:prstGeom>
          <a:noFill/>
          <a:extLst>
            <a:ext uri="{909E8E84-426E-40DD-AFC4-6F175D3DCCD1}">
              <a14:hiddenFill xmlns:a14="http://schemas.microsoft.com/office/drawing/2010/main">
                <a:solidFill>
                  <a:srgbClr val="FFFFFF"/>
                </a:solidFill>
              </a14:hiddenFill>
            </a:ext>
          </a:extLst>
        </p:spPr>
      </p:pic>
      <p:pic>
        <p:nvPicPr>
          <p:cNvPr id="24" name="圖片 23">
            <a:extLst>
              <a:ext uri="{FF2B5EF4-FFF2-40B4-BE49-F238E27FC236}">
                <a16:creationId xmlns:a16="http://schemas.microsoft.com/office/drawing/2014/main" id="{74EB288D-410E-2842-8E9E-67BF9D7614CD}"/>
              </a:ext>
            </a:extLst>
          </p:cNvPr>
          <p:cNvPicPr>
            <a:picLocks noChangeAspect="1"/>
          </p:cNvPicPr>
          <p:nvPr/>
        </p:nvPicPr>
        <p:blipFill>
          <a:blip r:embed="rId7"/>
          <a:stretch>
            <a:fillRect/>
          </a:stretch>
        </p:blipFill>
        <p:spPr>
          <a:xfrm>
            <a:off x="7123756" y="231145"/>
            <a:ext cx="1867902" cy="1346627"/>
          </a:xfrm>
          <a:prstGeom prst="rect">
            <a:avLst/>
          </a:prstGeom>
        </p:spPr>
      </p:pic>
    </p:spTree>
    <p:extLst>
      <p:ext uri="{BB962C8B-B14F-4D97-AF65-F5344CB8AC3E}">
        <p14:creationId xmlns:p14="http://schemas.microsoft.com/office/powerpoint/2010/main" val="129557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035A66-7DA3-4642-B7FB-2CBE108CF763}"/>
              </a:ext>
            </a:extLst>
          </p:cNvPr>
          <p:cNvSpPr>
            <a:spLocks noGrp="1"/>
          </p:cNvSpPr>
          <p:nvPr>
            <p:ph type="title"/>
          </p:nvPr>
        </p:nvSpPr>
        <p:spPr/>
        <p:txBody>
          <a:bodyPr/>
          <a:lstStyle/>
          <a:p>
            <a:r>
              <a:rPr kumimoji="1" lang="zh-TW" altLang="en-US" dirty="0"/>
              <a:t>備用</a:t>
            </a:r>
          </a:p>
        </p:txBody>
      </p:sp>
      <p:sp>
        <p:nvSpPr>
          <p:cNvPr id="3" name="投影片編號版面配置區 2">
            <a:extLst>
              <a:ext uri="{FF2B5EF4-FFF2-40B4-BE49-F238E27FC236}">
                <a16:creationId xmlns:a16="http://schemas.microsoft.com/office/drawing/2014/main" id="{A4BF3590-E589-0C4F-996B-A02D479FEE05}"/>
              </a:ext>
            </a:extLst>
          </p:cNvPr>
          <p:cNvSpPr>
            <a:spLocks noGrp="1"/>
          </p:cNvSpPr>
          <p:nvPr>
            <p:ph type="sldNum" sz="quarter" idx="4294967295"/>
          </p:nvPr>
        </p:nvSpPr>
        <p:spPr>
          <a:xfrm>
            <a:off x="6457950" y="6356351"/>
            <a:ext cx="2057400" cy="365125"/>
          </a:xfrm>
        </p:spPr>
        <p:txBody>
          <a:bodyPr/>
          <a:lstStyle/>
          <a:p>
            <a:fld id="{837FDD2A-A019-DD4E-B4DC-C75AF499AB19}" type="slidenum">
              <a:rPr kumimoji="1" lang="zh-TW" altLang="en-US" smtClean="0"/>
              <a:t>30</a:t>
            </a:fld>
            <a:endParaRPr kumimoji="1" lang="zh-TW" altLang="en-US"/>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AA2A923-9793-6941-91C0-1215C536016A}"/>
                  </a:ext>
                </a:extLst>
              </p:cNvPr>
              <p:cNvSpPr txBox="1"/>
              <p:nvPr/>
            </p:nvSpPr>
            <p:spPr>
              <a:xfrm>
                <a:off x="400732" y="2849921"/>
                <a:ext cx="4291431" cy="1005853"/>
              </a:xfrm>
              <a:prstGeom prst="rect">
                <a:avLst/>
              </a:prstGeom>
              <a:solidFill>
                <a:srgbClr val="FCCBD6"/>
              </a:solidFill>
              <a:ln w="25400">
                <a:solidFill>
                  <a:srgbClr val="FD59B7"/>
                </a:solidFill>
                <a:prstDash val="lgDash"/>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TW" b="0" i="1" smtClean="0">
                          <a:latin typeface="Cambria Math" panose="02040503050406030204" pitchFamily="18" charset="0"/>
                        </a:rPr>
                        <m:t> </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𝑝</m:t>
                          </m:r>
                        </m:e>
                        <m:sub>
                          <m:r>
                            <a:rPr kumimoji="1" lang="en-US" altLang="zh-TW" i="1" smtClean="0">
                              <a:latin typeface="Cambria Math" panose="02040503050406030204" pitchFamily="18" charset="0"/>
                              <a:ea typeface="Cambria Math" panose="02040503050406030204" pitchFamily="18" charset="0"/>
                            </a:rPr>
                            <m:t>𝜆</m:t>
                          </m:r>
                        </m:sub>
                      </m:sSub>
                      <m:d>
                        <m:dPr>
                          <m:ctrlPr>
                            <a:rPr kumimoji="1" lang="en-US" altLang="zh-TW" b="0" i="1" smtClean="0">
                              <a:latin typeface="Cambria Math" panose="02040503050406030204" pitchFamily="18" charset="0"/>
                            </a:rPr>
                          </m:ctrlPr>
                        </m:dPr>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𝜎</m:t>
                              </m:r>
                            </m:e>
                            <m:sub>
                              <m:r>
                                <a:rPr kumimoji="1" lang="en-US" altLang="zh-TW" b="0" i="1" smtClean="0">
                                  <a:latin typeface="Cambria Math" panose="02040503050406030204" pitchFamily="18" charset="0"/>
                                </a:rPr>
                                <m:t>𝑛</m:t>
                              </m:r>
                            </m:sub>
                          </m:sSub>
                        </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𝜎</m:t>
                              </m:r>
                            </m:e>
                            <m:sub>
                              <m:r>
                                <a:rPr kumimoji="1" lang="en-US" altLang="zh-TW" b="0" i="1" smtClean="0">
                                  <a:latin typeface="Cambria Math" panose="02040503050406030204" pitchFamily="18" charset="0"/>
                                  <a:ea typeface="Cambria Math" panose="02040503050406030204" pitchFamily="18" charset="0"/>
                                </a:rPr>
                                <m:t>&lt;</m:t>
                              </m:r>
                              <m:r>
                                <a:rPr kumimoji="1" lang="en-US" altLang="zh-TW" i="1">
                                  <a:latin typeface="Cambria Math" panose="02040503050406030204" pitchFamily="18" charset="0"/>
                                </a:rPr>
                                <m:t>𝑛</m:t>
                              </m:r>
                            </m:sub>
                          </m:sSub>
                        </m:e>
                      </m:d>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𝑆𝑜𝑓𝑡𝑚𝑎𝑥</m:t>
                      </m:r>
                      <m:d>
                        <m:dPr>
                          <m:ctrlPr>
                            <a:rPr kumimoji="1" lang="en-US" altLang="zh-TW" b="0" i="1" smtClean="0">
                              <a:latin typeface="Cambria Math" panose="02040503050406030204" pitchFamily="18" charset="0"/>
                            </a:rPr>
                          </m:ctrlPr>
                        </m:dPr>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𝑈</m:t>
                              </m:r>
                            </m:e>
                            <m:sub>
                              <m:r>
                                <a:rPr kumimoji="1" lang="en-US" altLang="zh-TW" b="0" i="1" smtClean="0">
                                  <a:latin typeface="Cambria Math" panose="02040503050406030204" pitchFamily="18" charset="0"/>
                                </a:rPr>
                                <m:t>𝑛</m:t>
                              </m:r>
                            </m:sub>
                          </m:sSub>
                          <m:sSubSup>
                            <m:sSubSupPr>
                              <m:ctrlPr>
                                <a:rPr kumimoji="1" lang="en-US" altLang="zh-TW" b="0" i="1" smtClean="0">
                                  <a:latin typeface="Cambria Math" panose="02040503050406030204" pitchFamily="18" charset="0"/>
                                </a:rPr>
                              </m:ctrlPr>
                            </m:sSubSupPr>
                            <m:e>
                              <m:r>
                                <a:rPr kumimoji="1" lang="en-US" altLang="zh-TW" b="1" i="1" smtClean="0">
                                  <a:latin typeface="Cambria Math" panose="02040503050406030204" pitchFamily="18" charset="0"/>
                                </a:rPr>
                                <m:t>𝒉</m:t>
                              </m:r>
                            </m:e>
                            <m:sub>
                              <m:r>
                                <a:rPr kumimoji="1" lang="en-US" altLang="zh-TW" b="0" i="1" smtClean="0">
                                  <a:latin typeface="Cambria Math" panose="02040503050406030204" pitchFamily="18" charset="0"/>
                                </a:rPr>
                                <m:t>𝑛</m:t>
                              </m:r>
                            </m:sub>
                            <m:sup>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𝐿</m:t>
                                  </m:r>
                                </m:e>
                              </m:d>
                            </m:sup>
                          </m:sSubSup>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1" i="1" smtClean="0">
                                  <a:latin typeface="Cambria Math" panose="02040503050406030204" pitchFamily="18" charset="0"/>
                                </a:rPr>
                                <m:t>𝒄</m:t>
                              </m:r>
                            </m:e>
                            <m:sub>
                              <m:r>
                                <a:rPr kumimoji="1" lang="en-US" altLang="zh-TW" b="0" i="1" smtClean="0">
                                  <a:latin typeface="Cambria Math" panose="02040503050406030204" pitchFamily="18" charset="0"/>
                                </a:rPr>
                                <m:t>𝑛</m:t>
                              </m:r>
                            </m:sub>
                          </m:sSub>
                        </m:e>
                      </m:d>
                      <m:r>
                        <a:rPr kumimoji="1" lang="en-US" altLang="zh-TW" b="0" i="1" smtClean="0">
                          <a:latin typeface="Cambria Math" panose="02040503050406030204" pitchFamily="18" charset="0"/>
                          <a:ea typeface="Cambria Math" panose="02040503050406030204" pitchFamily="18" charset="0"/>
                        </a:rPr>
                        <m:t>∙</m:t>
                      </m:r>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b="1" i="1" smtClean="0">
                              <a:latin typeface="Cambria Math" panose="02040503050406030204" pitchFamily="18" charset="0"/>
                              <a:ea typeface="Cambria Math" panose="02040503050406030204" pitchFamily="18" charset="0"/>
                            </a:rPr>
                            <m:t>𝝈</m:t>
                          </m:r>
                        </m:e>
                        <m:sub>
                          <m:r>
                            <a:rPr kumimoji="1" lang="en-US" altLang="zh-TW" b="0" i="1" smtClean="0">
                              <a:latin typeface="Cambria Math" panose="02040503050406030204" pitchFamily="18" charset="0"/>
                              <a:ea typeface="Cambria Math" panose="02040503050406030204" pitchFamily="18" charset="0"/>
                            </a:rPr>
                            <m:t>𝑛</m:t>
                          </m:r>
                        </m:sub>
                      </m:sSub>
                    </m:oMath>
                  </m:oMathPara>
                </a14:m>
                <a:endParaRPr kumimoji="1" lang="en-US" altLang="zh-TW"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kumimoji="1" lang="en-US" altLang="zh-TW" b="0" i="1" dirty="0" smtClean="0">
                          <a:latin typeface="Cambria Math" panose="02040503050406030204" pitchFamily="18" charset="0"/>
                        </a:rPr>
                        <m:t> </m:t>
                      </m:r>
                      <m:r>
                        <a:rPr kumimoji="1" lang="en-US" altLang="zh-TW" i="1" dirty="0" smtClean="0">
                          <a:latin typeface="Cambria Math" panose="02040503050406030204" pitchFamily="18" charset="0"/>
                        </a:rPr>
                        <m:t>𝑆𝑜𝑓𝑡𝑚𝑎𝑥</m:t>
                      </m:r>
                      <m:r>
                        <a:rPr kumimoji="1" lang="en-US" altLang="zh-TW" i="1" dirty="0" smtClean="0">
                          <a:latin typeface="Cambria Math" panose="02040503050406030204" pitchFamily="18" charset="0"/>
                        </a:rPr>
                        <m:t>(</m:t>
                      </m:r>
                      <m:r>
                        <a:rPr kumimoji="1" lang="en-US" altLang="zh-TW" i="1" dirty="0" smtClean="0">
                          <a:latin typeface="Cambria Math" panose="02040503050406030204" pitchFamily="18" charset="0"/>
                        </a:rPr>
                        <m:t>𝑣</m:t>
                      </m:r>
                      <m:sSub>
                        <m:sSubPr>
                          <m:ctrlPr>
                            <a:rPr kumimoji="1" lang="en-US" altLang="zh-TW" i="1" dirty="0" smtClean="0">
                              <a:latin typeface="Cambria Math" panose="02040503050406030204" pitchFamily="18" charset="0"/>
                            </a:rPr>
                          </m:ctrlPr>
                        </m:sSubPr>
                        <m:e>
                          <m:r>
                            <a:rPr kumimoji="1" lang="en-US" altLang="zh-TW" b="0" i="1" dirty="0" smtClean="0">
                              <a:latin typeface="Cambria Math" panose="02040503050406030204" pitchFamily="18" charset="0"/>
                            </a:rPr>
                            <m:t>)</m:t>
                          </m:r>
                        </m:e>
                        <m:sub>
                          <m:r>
                            <a:rPr kumimoji="1" lang="en-US" altLang="zh-TW" b="0" i="1" dirty="0" smtClean="0">
                              <a:latin typeface="Cambria Math" panose="02040503050406030204" pitchFamily="18" charset="0"/>
                            </a:rPr>
                            <m:t>𝑛</m:t>
                          </m:r>
                        </m:sub>
                      </m:sSub>
                      <m:r>
                        <a:rPr kumimoji="1" lang="en-US" altLang="zh-TW" b="0" i="1" dirty="0" smtClean="0">
                          <a:latin typeface="Cambria Math" panose="02040503050406030204" pitchFamily="18" charset="0"/>
                        </a:rPr>
                        <m:t>=</m:t>
                      </m:r>
                      <m:f>
                        <m:fPr>
                          <m:ctrlPr>
                            <a:rPr kumimoji="1" lang="en-US" altLang="zh-TW" b="0" i="1" dirty="0" smtClean="0">
                              <a:latin typeface="Cambria Math" panose="02040503050406030204" pitchFamily="18" charset="0"/>
                            </a:rPr>
                          </m:ctrlPr>
                        </m:fPr>
                        <m:num>
                          <m:r>
                            <m:rPr>
                              <m:sty m:val="p"/>
                            </m:rPr>
                            <a:rPr kumimoji="1" lang="en-US" altLang="zh-TW" b="0" i="0" dirty="0" smtClean="0">
                              <a:latin typeface="Cambria Math" panose="02040503050406030204" pitchFamily="18" charset="0"/>
                            </a:rPr>
                            <m:t>exp</m:t>
                          </m:r>
                          <m:r>
                            <a:rPr kumimoji="1" lang="en-US" altLang="zh-TW" b="0" i="1" dirty="0" smtClean="0">
                              <a:latin typeface="Cambria Math" panose="02040503050406030204" pitchFamily="18" charset="0"/>
                            </a:rPr>
                            <m:t>⁡(</m:t>
                          </m:r>
                          <m:sSub>
                            <m:sSubPr>
                              <m:ctrlPr>
                                <a:rPr kumimoji="1" lang="en-US" altLang="zh-TW" b="0" i="1" dirty="0" smtClean="0">
                                  <a:latin typeface="Cambria Math" panose="02040503050406030204" pitchFamily="18" charset="0"/>
                                </a:rPr>
                              </m:ctrlPr>
                            </m:sSubPr>
                            <m:e>
                              <m:r>
                                <a:rPr kumimoji="1" lang="en-US" altLang="zh-TW" b="0" i="1" dirty="0" smtClean="0">
                                  <a:latin typeface="Cambria Math" panose="02040503050406030204" pitchFamily="18" charset="0"/>
                                </a:rPr>
                                <m:t>𝑣</m:t>
                              </m:r>
                            </m:e>
                            <m:sub>
                              <m:r>
                                <a:rPr kumimoji="1" lang="en-US" altLang="zh-TW" b="0" i="1" dirty="0" smtClean="0">
                                  <a:latin typeface="Cambria Math" panose="02040503050406030204" pitchFamily="18" charset="0"/>
                                </a:rPr>
                                <m:t>𝑛</m:t>
                              </m:r>
                            </m:sub>
                          </m:sSub>
                          <m:r>
                            <a:rPr kumimoji="1" lang="en-US" altLang="zh-TW" b="0" i="1" dirty="0" smtClean="0">
                              <a:latin typeface="Cambria Math" panose="02040503050406030204" pitchFamily="18" charset="0"/>
                            </a:rPr>
                            <m:t>)</m:t>
                          </m:r>
                        </m:num>
                        <m:den>
                          <m:nary>
                            <m:naryPr>
                              <m:chr m:val="∑"/>
                              <m:limLoc m:val="subSup"/>
                              <m:supHide m:val="on"/>
                              <m:ctrlPr>
                                <a:rPr kumimoji="1" lang="en-US" altLang="zh-TW" b="0" i="1" dirty="0" smtClean="0">
                                  <a:latin typeface="Cambria Math" panose="02040503050406030204" pitchFamily="18" charset="0"/>
                                </a:rPr>
                              </m:ctrlPr>
                            </m:naryPr>
                            <m:sub>
                              <m:r>
                                <m:rPr>
                                  <m:brk m:alnAt="9"/>
                                </m:rPr>
                                <a:rPr kumimoji="1" lang="en-US" altLang="zh-TW" b="0" i="1" dirty="0" smtClean="0">
                                  <a:latin typeface="Cambria Math" panose="02040503050406030204" pitchFamily="18" charset="0"/>
                                </a:rPr>
                                <m:t>𝑖</m:t>
                              </m:r>
                            </m:sub>
                            <m:sup/>
                            <m:e>
                              <m:r>
                                <m:rPr>
                                  <m:sty m:val="p"/>
                                </m:rPr>
                                <a:rPr kumimoji="1" lang="en-US" altLang="zh-TW" b="0" i="0" dirty="0" smtClean="0">
                                  <a:latin typeface="Cambria Math" panose="02040503050406030204" pitchFamily="18" charset="0"/>
                                </a:rPr>
                                <m:t>exp</m:t>
                              </m:r>
                              <m:r>
                                <a:rPr kumimoji="1" lang="en-US" altLang="zh-TW" b="0" i="1" dirty="0" smtClean="0">
                                  <a:latin typeface="Cambria Math" panose="02040503050406030204" pitchFamily="18" charset="0"/>
                                </a:rPr>
                                <m:t>⁡(</m:t>
                              </m:r>
                              <m:sSub>
                                <m:sSubPr>
                                  <m:ctrlPr>
                                    <a:rPr kumimoji="1" lang="en-US" altLang="zh-TW" b="0" i="1" dirty="0" smtClean="0">
                                      <a:latin typeface="Cambria Math" panose="02040503050406030204" pitchFamily="18" charset="0"/>
                                    </a:rPr>
                                  </m:ctrlPr>
                                </m:sSubPr>
                                <m:e>
                                  <m:r>
                                    <a:rPr kumimoji="1" lang="en-US" altLang="zh-TW" b="0" i="1" dirty="0" smtClean="0">
                                      <a:latin typeface="Cambria Math" panose="02040503050406030204" pitchFamily="18" charset="0"/>
                                    </a:rPr>
                                    <m:t>𝑣</m:t>
                                  </m:r>
                                </m:e>
                                <m:sub>
                                  <m:r>
                                    <a:rPr kumimoji="1" lang="en-US" altLang="zh-TW" b="0" i="1" dirty="0" smtClean="0">
                                      <a:latin typeface="Cambria Math" panose="02040503050406030204" pitchFamily="18" charset="0"/>
                                    </a:rPr>
                                    <m:t>𝑖</m:t>
                                  </m:r>
                                </m:sub>
                              </m:sSub>
                              <m:r>
                                <a:rPr kumimoji="1" lang="en-US" altLang="zh-TW" b="0" i="1" dirty="0" smtClean="0">
                                  <a:latin typeface="Cambria Math" panose="02040503050406030204" pitchFamily="18" charset="0"/>
                                </a:rPr>
                                <m:t>)</m:t>
                              </m:r>
                            </m:e>
                          </m:nary>
                        </m:den>
                      </m:f>
                    </m:oMath>
                  </m:oMathPara>
                </a14:m>
                <a:endParaRPr kumimoji="1" lang="zh-TW" altLang="en-US" dirty="0"/>
              </a:p>
            </p:txBody>
          </p:sp>
        </mc:Choice>
        <mc:Fallback xmlns="">
          <p:sp>
            <p:nvSpPr>
              <p:cNvPr id="4" name="文字方塊 3">
                <a:extLst>
                  <a:ext uri="{FF2B5EF4-FFF2-40B4-BE49-F238E27FC236}">
                    <a16:creationId xmlns:a16="http://schemas.microsoft.com/office/drawing/2014/main" id="{DAA2A923-9793-6941-91C0-1215C536016A}"/>
                  </a:ext>
                </a:extLst>
              </p:cNvPr>
              <p:cNvSpPr txBox="1">
                <a:spLocks noRot="1" noChangeAspect="1" noMove="1" noResize="1" noEditPoints="1" noAdjustHandles="1" noChangeArrowheads="1" noChangeShapeType="1" noTextEdit="1"/>
              </p:cNvSpPr>
              <p:nvPr/>
            </p:nvSpPr>
            <p:spPr>
              <a:xfrm>
                <a:off x="400732" y="2849921"/>
                <a:ext cx="4291431" cy="1005853"/>
              </a:xfrm>
              <a:prstGeom prst="rect">
                <a:avLst/>
              </a:prstGeom>
              <a:blipFill>
                <a:blip r:embed="rId2"/>
                <a:stretch>
                  <a:fillRect l="-2346" b="-63415"/>
                </a:stretch>
              </a:blipFill>
              <a:ln w="25400">
                <a:solidFill>
                  <a:srgbClr val="FD59B7"/>
                </a:solidFill>
                <a:prstDash val="lg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D43155AA-022D-C045-9654-5D30CD5022A5}"/>
                  </a:ext>
                </a:extLst>
              </p:cNvPr>
              <p:cNvSpPr txBox="1"/>
              <p:nvPr/>
            </p:nvSpPr>
            <p:spPr>
              <a:xfrm>
                <a:off x="400732" y="3937701"/>
                <a:ext cx="4729308" cy="1708096"/>
              </a:xfrm>
              <a:prstGeom prst="rect">
                <a:avLst/>
              </a:prstGeom>
              <a:solidFill>
                <a:schemeClr val="accent6">
                  <a:lumMod val="20000"/>
                  <a:lumOff val="80000"/>
                </a:schemeClr>
              </a:solidFill>
              <a:ln w="25400">
                <a:solidFill>
                  <a:srgbClr val="00B050"/>
                </a:solidFill>
                <a:prstDash val="lgDash"/>
              </a:ln>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r>
                        <a:rPr kumimoji="1" lang="en-US" altLang="zh-TW" b="0" i="1" smtClean="0">
                          <a:latin typeface="Cambria Math" panose="02040503050406030204" pitchFamily="18" charset="0"/>
                        </a:rPr>
                        <m:t> </m:t>
                      </m:r>
                      <m:sSup>
                        <m:sSupPr>
                          <m:ctrlPr>
                            <a:rPr kumimoji="1" lang="en-US" altLang="zh-TW" b="0" i="1" smtClean="0">
                              <a:latin typeface="Cambria Math" panose="02040503050406030204" pitchFamily="18" charset="0"/>
                            </a:rPr>
                          </m:ctrlPr>
                        </m:sSupPr>
                        <m:e>
                          <m:sSub>
                            <m:sSubPr>
                              <m:ctrlPr>
                                <a:rPr kumimoji="1" lang="en-US" altLang="zh-TW" b="0" i="1" smtClean="0">
                                  <a:latin typeface="Cambria Math" panose="02040503050406030204" pitchFamily="18" charset="0"/>
                                </a:rPr>
                              </m:ctrlPr>
                            </m:sSubPr>
                            <m:e>
                              <m:r>
                                <a:rPr kumimoji="1" lang="en-US" altLang="zh-TW" b="1" i="1" smtClean="0">
                                  <a:latin typeface="Cambria Math" panose="02040503050406030204" pitchFamily="18" charset="0"/>
                                </a:rPr>
                                <m:t>𝒉</m:t>
                              </m:r>
                            </m:e>
                            <m:sub>
                              <m:r>
                                <a:rPr kumimoji="1" lang="en-US" altLang="zh-TW" b="0" i="1" smtClean="0">
                                  <a:latin typeface="Cambria Math" panose="02040503050406030204" pitchFamily="18" charset="0"/>
                                </a:rPr>
                                <m:t>𝑛</m:t>
                              </m:r>
                            </m:sub>
                          </m:sSub>
                        </m:e>
                        <m:sup>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𝑙</m:t>
                          </m:r>
                          <m:r>
                            <a:rPr kumimoji="1" lang="en-US" altLang="zh-TW" b="0" i="1" smtClean="0">
                              <a:latin typeface="Cambria Math" panose="02040503050406030204" pitchFamily="18" charset="0"/>
                            </a:rPr>
                            <m:t>)</m:t>
                          </m:r>
                        </m:sup>
                      </m:sSup>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𝐹</m:t>
                      </m:r>
                      <m:d>
                        <m:dPr>
                          <m:ctrlPr>
                            <a:rPr kumimoji="1" lang="en-US" altLang="zh-TW" b="0" i="1" smtClean="0">
                              <a:latin typeface="Cambria Math" panose="02040503050406030204" pitchFamily="18" charset="0"/>
                            </a:rPr>
                          </m:ctrlPr>
                        </m:dPr>
                        <m:e>
                          <m:sSup>
                            <m:sSupPr>
                              <m:ctrlPr>
                                <a:rPr kumimoji="1" lang="en-US" altLang="zh-TW" i="1">
                                  <a:latin typeface="Cambria Math" panose="02040503050406030204" pitchFamily="18" charset="0"/>
                                </a:rPr>
                              </m:ctrlPr>
                            </m:sSupPr>
                            <m:e>
                              <m:sSub>
                                <m:sSubPr>
                                  <m:ctrlPr>
                                    <a:rPr kumimoji="1" lang="en-US" altLang="zh-TW" i="1">
                                      <a:latin typeface="Cambria Math" panose="02040503050406030204" pitchFamily="18" charset="0"/>
                                    </a:rPr>
                                  </m:ctrlPr>
                                </m:sSubPr>
                                <m:e>
                                  <m:r>
                                    <a:rPr kumimoji="1" lang="en-US" altLang="zh-TW" b="0" i="1" smtClean="0">
                                      <a:latin typeface="Cambria Math" panose="02040503050406030204" pitchFamily="18" charset="0"/>
                                    </a:rPr>
                                    <m:t>𝑊</m:t>
                                  </m:r>
                                </m:e>
                                <m:sub>
                                  <m:r>
                                    <a:rPr kumimoji="1" lang="en-US" altLang="zh-TW" i="1">
                                      <a:latin typeface="Cambria Math" panose="02040503050406030204" pitchFamily="18" charset="0"/>
                                    </a:rPr>
                                    <m:t>𝑛</m:t>
                                  </m:r>
                                </m:sub>
                              </m:sSub>
                            </m:e>
                            <m:sup>
                              <m:r>
                                <a:rPr kumimoji="1" lang="en-US" altLang="zh-TW" i="1">
                                  <a:latin typeface="Cambria Math" panose="02040503050406030204" pitchFamily="18" charset="0"/>
                                </a:rPr>
                                <m:t>(</m:t>
                              </m:r>
                              <m:r>
                                <a:rPr kumimoji="1" lang="en-US" altLang="zh-TW" i="1">
                                  <a:latin typeface="Cambria Math" panose="02040503050406030204" pitchFamily="18" charset="0"/>
                                </a:rPr>
                                <m:t>𝑙</m:t>
                              </m:r>
                              <m:r>
                                <a:rPr kumimoji="1" lang="en-US" altLang="zh-TW" i="1">
                                  <a:latin typeface="Cambria Math" panose="02040503050406030204" pitchFamily="18" charset="0"/>
                                </a:rPr>
                                <m:t>)</m:t>
                              </m:r>
                            </m:sup>
                          </m:sSup>
                          <m:r>
                            <a:rPr kumimoji="1" lang="en-US" altLang="zh-TW" b="0" i="1" smtClean="0">
                              <a:latin typeface="Cambria Math" panose="02040503050406030204" pitchFamily="18" charset="0"/>
                            </a:rPr>
                            <m:t>[</m:t>
                          </m:r>
                          <m:sSubSup>
                            <m:sSubSupPr>
                              <m:ctrlPr>
                                <a:rPr kumimoji="1" lang="en-US" altLang="zh-TW" b="0" i="1" smtClean="0">
                                  <a:latin typeface="Cambria Math" panose="02040503050406030204" pitchFamily="18" charset="0"/>
                                </a:rPr>
                              </m:ctrlPr>
                            </m:sSubSupPr>
                            <m:e>
                              <m:r>
                                <a:rPr kumimoji="1" lang="en-US" altLang="zh-TW" b="1" i="1" smtClean="0">
                                  <a:latin typeface="Cambria Math" panose="02040503050406030204" pitchFamily="18" charset="0"/>
                                </a:rPr>
                                <m:t>𝒉</m:t>
                              </m:r>
                            </m:e>
                            <m:sub>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max</m:t>
                                  </m:r>
                                </m:fName>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0,   </m:t>
                                      </m:r>
                                      <m:r>
                                        <a:rPr kumimoji="1" lang="en-US" altLang="zh-TW" i="1">
                                          <a:latin typeface="Cambria Math" panose="02040503050406030204" pitchFamily="18" charset="0"/>
                                        </a:rPr>
                                        <m:t>𝑛</m:t>
                                      </m:r>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r>
                                            <a:rPr kumimoji="1" lang="en-US" altLang="zh-TW" i="1">
                                              <a:latin typeface="Cambria Math" panose="02040503050406030204" pitchFamily="18" charset="0"/>
                                            </a:rPr>
                                            <m:t>2</m:t>
                                          </m:r>
                                        </m:e>
                                        <m:sup>
                                          <m:r>
                                            <a:rPr kumimoji="1" lang="en-US" altLang="zh-TW" i="1">
                                              <a:latin typeface="Cambria Math" panose="02040503050406030204" pitchFamily="18" charset="0"/>
                                            </a:rPr>
                                            <m:t>𝑙</m:t>
                                          </m:r>
                                          <m:r>
                                            <a:rPr kumimoji="1" lang="en-US" altLang="zh-TW" i="1">
                                              <a:latin typeface="Cambria Math" panose="02040503050406030204" pitchFamily="18" charset="0"/>
                                            </a:rPr>
                                            <m:t>−1</m:t>
                                          </m:r>
                                        </m:sup>
                                      </m:sSup>
                                    </m:e>
                                  </m:d>
                                </m:e>
                              </m:func>
                            </m:sub>
                            <m:sup>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𝑙</m:t>
                                  </m:r>
                                </m:e>
                              </m:d>
                            </m:sup>
                          </m:sSubSup>
                          <m:r>
                            <a:rPr kumimoji="1" lang="en-US" altLang="zh-TW" b="0" i="1" smtClean="0">
                              <a:latin typeface="Cambria Math" panose="02040503050406030204" pitchFamily="18" charset="0"/>
                            </a:rPr>
                            <m:t>; </m:t>
                          </m:r>
                          <m:sSubSup>
                            <m:sSubSupPr>
                              <m:ctrlPr>
                                <a:rPr kumimoji="1" lang="en-US" altLang="zh-TW" b="0" i="1" smtClean="0">
                                  <a:latin typeface="Cambria Math" panose="02040503050406030204" pitchFamily="18" charset="0"/>
                                </a:rPr>
                              </m:ctrlPr>
                            </m:sSubSupPr>
                            <m:e>
                              <m:r>
                                <a:rPr kumimoji="1" lang="en-US" altLang="zh-TW" b="1" i="1" smtClean="0">
                                  <a:latin typeface="Cambria Math" panose="02040503050406030204" pitchFamily="18" charset="0"/>
                                </a:rPr>
                                <m:t>𝒉</m:t>
                              </m:r>
                            </m:e>
                            <m:sub>
                              <m:r>
                                <a:rPr kumimoji="1" lang="en-US" altLang="zh-TW" b="0" i="1" smtClean="0">
                                  <a:latin typeface="Cambria Math" panose="02040503050406030204" pitchFamily="18" charset="0"/>
                                </a:rPr>
                                <m:t>𝑛</m:t>
                              </m:r>
                            </m:sub>
                            <m:sup>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𝑙</m:t>
                              </m:r>
                              <m:r>
                                <a:rPr kumimoji="1" lang="en-US" altLang="zh-TW" b="0" i="1" smtClean="0">
                                  <a:latin typeface="Cambria Math" panose="02040503050406030204" pitchFamily="18" charset="0"/>
                                </a:rPr>
                                <m:t>−1)</m:t>
                              </m:r>
                            </m:sup>
                          </m:sSubSup>
                          <m:r>
                            <a:rPr kumimoji="1" lang="en-US" altLang="zh-TW" b="0" i="1" smtClean="0">
                              <a:latin typeface="Cambria Math" panose="02040503050406030204" pitchFamily="18" charset="0"/>
                            </a:rPr>
                            <m:t>]+</m:t>
                          </m:r>
                          <m:sSubSup>
                            <m:sSubSupPr>
                              <m:ctrlPr>
                                <a:rPr kumimoji="1" lang="en-US" altLang="zh-TW" b="0" i="1" smtClean="0">
                                  <a:latin typeface="Cambria Math" panose="02040503050406030204" pitchFamily="18" charset="0"/>
                                </a:rPr>
                              </m:ctrlPr>
                            </m:sSubSupPr>
                            <m:e>
                              <m:r>
                                <a:rPr kumimoji="1" lang="en-US" altLang="zh-TW" b="1" i="1" smtClean="0">
                                  <a:latin typeface="Cambria Math" panose="02040503050406030204" pitchFamily="18" charset="0"/>
                                </a:rPr>
                                <m:t>𝒃</m:t>
                              </m:r>
                            </m:e>
                            <m:sub>
                              <m:r>
                                <a:rPr kumimoji="1" lang="en-US" altLang="zh-TW" b="0" i="1" smtClean="0">
                                  <a:latin typeface="Cambria Math" panose="02040503050406030204" pitchFamily="18" charset="0"/>
                                </a:rPr>
                                <m:t>𝑛</m:t>
                              </m:r>
                            </m:sub>
                            <m:sup>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𝑙</m:t>
                              </m:r>
                              <m:r>
                                <a:rPr kumimoji="1" lang="en-US" altLang="zh-TW" b="0" i="1" smtClean="0">
                                  <a:latin typeface="Cambria Math" panose="02040503050406030204" pitchFamily="18" charset="0"/>
                                </a:rPr>
                                <m:t>)</m:t>
                              </m:r>
                            </m:sup>
                          </m:sSubSup>
                        </m:e>
                      </m:d>
                    </m:oMath>
                  </m:oMathPara>
                </a14:m>
                <a:endParaRPr kumimoji="1" lang="en-US" altLang="zh-TW" b="0" dirty="0"/>
              </a:p>
              <a:p>
                <a:pPr>
                  <a:lnSpc>
                    <a:spcPct val="150000"/>
                  </a:lnSpc>
                </a:pPr>
                <a:r>
                  <a:rPr kumimoji="1" lang="en-US" altLang="zh-TW" dirty="0"/>
                  <a:t> </a:t>
                </a:r>
                <a:r>
                  <a:rPr kumimoji="1" lang="en-US" altLang="zh-TW" dirty="0">
                    <a:latin typeface="Times New Roman" panose="02020603050405020304" pitchFamily="18" charset="0"/>
                    <a:cs typeface="Times New Roman" panose="02020603050405020304" pitchFamily="18" charset="0"/>
                  </a:rPr>
                  <a:t>Function F: a non-linear activation function</a:t>
                </a:r>
              </a:p>
              <a:p>
                <a:r>
                  <a:rPr kumimoji="1" lang="en-US" altLang="zh-TW" dirty="0"/>
                  <a:t> </a:t>
                </a:r>
                <a14:m>
                  <m:oMath xmlns:m="http://schemas.openxmlformats.org/officeDocument/2006/math">
                    <m:r>
                      <a:rPr kumimoji="1" lang="en-US" altLang="zh-TW" i="1" dirty="0" smtClean="0">
                        <a:latin typeface="Cambria Math" panose="02040503050406030204" pitchFamily="18" charset="0"/>
                      </a:rPr>
                      <m:t>𝐸𝐿𝑈</m:t>
                    </m:r>
                    <m:r>
                      <a:rPr kumimoji="1" lang="en-US" altLang="zh-TW" b="0" i="1" dirty="0" smtClean="0">
                        <a:latin typeface="Cambria Math" panose="02040503050406030204" pitchFamily="18" charset="0"/>
                      </a:rPr>
                      <m:t>=</m:t>
                    </m:r>
                    <m:d>
                      <m:dPr>
                        <m:begChr m:val="{"/>
                        <m:endChr m:val=""/>
                        <m:ctrlPr>
                          <a:rPr kumimoji="1" lang="en-US" altLang="zh-TW" b="0" i="1" dirty="0" smtClean="0">
                            <a:latin typeface="Cambria Math" panose="02040503050406030204" pitchFamily="18" charset="0"/>
                          </a:rPr>
                        </m:ctrlPr>
                      </m:dPr>
                      <m:e>
                        <m:eqArr>
                          <m:eqArrPr>
                            <m:ctrlPr>
                              <a:rPr kumimoji="1" lang="en-US" altLang="zh-TW" b="0" i="1" dirty="0" smtClean="0">
                                <a:latin typeface="Cambria Math" panose="02040503050406030204" pitchFamily="18" charset="0"/>
                              </a:rPr>
                            </m:ctrlPr>
                          </m:eqArrPr>
                          <m:e>
                            <m:r>
                              <a:rPr kumimoji="1" lang="en-US" altLang="zh-TW" b="0" i="1" dirty="0" smtClean="0">
                                <a:latin typeface="Cambria Math" panose="02040503050406030204" pitchFamily="18" charset="0"/>
                              </a:rPr>
                              <m:t>  </m:t>
                            </m:r>
                            <m:r>
                              <a:rPr kumimoji="1" lang="en-US" altLang="zh-TW" b="0" i="1" dirty="0" smtClean="0">
                                <a:latin typeface="Cambria Math" panose="02040503050406030204" pitchFamily="18" charset="0"/>
                              </a:rPr>
                              <m:t>𝑥</m:t>
                            </m:r>
                            <m:r>
                              <a:rPr kumimoji="1" lang="en-US" altLang="zh-TW" b="0" i="1" dirty="0" smtClean="0">
                                <a:latin typeface="Cambria Math" panose="02040503050406030204" pitchFamily="18" charset="0"/>
                              </a:rPr>
                              <m:t>,                    </m:t>
                            </m:r>
                            <m:r>
                              <a:rPr kumimoji="1" lang="en-US" altLang="zh-TW" b="0" i="1" dirty="0" smtClean="0">
                                <a:latin typeface="Cambria Math" panose="02040503050406030204" pitchFamily="18" charset="0"/>
                              </a:rPr>
                              <m:t>𝑖𝑓</m:t>
                            </m:r>
                            <m:r>
                              <a:rPr kumimoji="1" lang="en-US" altLang="zh-TW" b="0" i="1" dirty="0" smtClean="0">
                                <a:latin typeface="Cambria Math" panose="02040503050406030204" pitchFamily="18" charset="0"/>
                              </a:rPr>
                              <m:t> </m:t>
                            </m:r>
                            <m:r>
                              <a:rPr kumimoji="1" lang="en-US" altLang="zh-TW" b="0" i="1" dirty="0" smtClean="0">
                                <a:latin typeface="Cambria Math" panose="02040503050406030204" pitchFamily="18" charset="0"/>
                              </a:rPr>
                              <m:t>𝑥</m:t>
                            </m:r>
                            <m:r>
                              <a:rPr kumimoji="1" lang="en-US" altLang="zh-TW" b="0" i="1" dirty="0" smtClean="0">
                                <a:latin typeface="Cambria Math" panose="02040503050406030204" pitchFamily="18" charset="0"/>
                              </a:rPr>
                              <m:t> ≥0</m:t>
                            </m:r>
                          </m:e>
                          <m:e>
                            <m:func>
                              <m:funcPr>
                                <m:ctrlPr>
                                  <a:rPr kumimoji="1" lang="en-US" altLang="zh-TW" b="0" i="1" dirty="0" smtClean="0">
                                    <a:latin typeface="Cambria Math" panose="02040503050406030204" pitchFamily="18" charset="0"/>
                                  </a:rPr>
                                </m:ctrlPr>
                              </m:funcPr>
                              <m:fName>
                                <m:r>
                                  <m:rPr>
                                    <m:sty m:val="p"/>
                                  </m:rPr>
                                  <a:rPr kumimoji="1" lang="en-US" altLang="zh-TW" b="0" i="0" dirty="0" smtClean="0">
                                    <a:latin typeface="Cambria Math" panose="02040503050406030204" pitchFamily="18" charset="0"/>
                                  </a:rPr>
                                  <m:t>exp</m:t>
                                </m:r>
                              </m:fName>
                              <m:e>
                                <m:d>
                                  <m:dPr>
                                    <m:ctrlPr>
                                      <a:rPr kumimoji="1" lang="en-US" altLang="zh-TW" b="0" i="1" dirty="0" smtClean="0">
                                        <a:latin typeface="Cambria Math" panose="02040503050406030204" pitchFamily="18" charset="0"/>
                                      </a:rPr>
                                    </m:ctrlPr>
                                  </m:dPr>
                                  <m:e>
                                    <m:r>
                                      <a:rPr kumimoji="1" lang="en-US" altLang="zh-TW" b="0" i="1" dirty="0" smtClean="0">
                                        <a:latin typeface="Cambria Math" panose="02040503050406030204" pitchFamily="18" charset="0"/>
                                      </a:rPr>
                                      <m:t>𝑥</m:t>
                                    </m:r>
                                  </m:e>
                                </m:d>
                              </m:e>
                            </m:func>
                            <m:r>
                              <a:rPr kumimoji="1" lang="en-US" altLang="zh-TW" b="0" i="1" dirty="0" smtClean="0">
                                <a:latin typeface="Cambria Math" panose="02040503050406030204" pitchFamily="18" charset="0"/>
                              </a:rPr>
                              <m:t>−1,  </m:t>
                            </m:r>
                            <m:r>
                              <a:rPr kumimoji="1" lang="en-US" altLang="zh-TW" b="0" i="1" dirty="0" smtClean="0">
                                <a:latin typeface="Cambria Math" panose="02040503050406030204" pitchFamily="18" charset="0"/>
                              </a:rPr>
                              <m:t>𝑖𝑓𝑥</m:t>
                            </m:r>
                            <m:r>
                              <a:rPr kumimoji="1" lang="en-US" altLang="zh-TW" b="0" i="1" dirty="0" smtClean="0">
                                <a:latin typeface="Cambria Math" panose="02040503050406030204" pitchFamily="18" charset="0"/>
                              </a:rPr>
                              <m:t>&lt;0</m:t>
                            </m:r>
                          </m:e>
                        </m:eqArr>
                      </m:e>
                    </m:d>
                  </m:oMath>
                </a14:m>
                <a:endParaRPr kumimoji="1" lang="zh-TW" altLang="en-US" dirty="0"/>
              </a:p>
            </p:txBody>
          </p:sp>
        </mc:Choice>
        <mc:Fallback xmlns="">
          <p:sp>
            <p:nvSpPr>
              <p:cNvPr id="5" name="文字方塊 4">
                <a:extLst>
                  <a:ext uri="{FF2B5EF4-FFF2-40B4-BE49-F238E27FC236}">
                    <a16:creationId xmlns:a16="http://schemas.microsoft.com/office/drawing/2014/main" id="{D43155AA-022D-C045-9654-5D30CD5022A5}"/>
                  </a:ext>
                </a:extLst>
              </p:cNvPr>
              <p:cNvSpPr txBox="1">
                <a:spLocks noRot="1" noChangeAspect="1" noMove="1" noResize="1" noEditPoints="1" noAdjustHandles="1" noChangeArrowheads="1" noChangeShapeType="1" noTextEdit="1"/>
              </p:cNvSpPr>
              <p:nvPr/>
            </p:nvSpPr>
            <p:spPr>
              <a:xfrm>
                <a:off x="400732" y="3937701"/>
                <a:ext cx="4729308" cy="1708096"/>
              </a:xfrm>
              <a:prstGeom prst="rect">
                <a:avLst/>
              </a:prstGeom>
              <a:blipFill>
                <a:blip r:embed="rId3"/>
                <a:stretch>
                  <a:fillRect l="-7979" t="-19708" b="-116788"/>
                </a:stretch>
              </a:blipFill>
              <a:ln w="25400">
                <a:solidFill>
                  <a:srgbClr val="00B050"/>
                </a:solidFill>
                <a:prstDash val="lgDash"/>
              </a:ln>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7103C601-1E15-3D49-80E0-A46770CE318C}"/>
              </a:ext>
            </a:extLst>
          </p:cNvPr>
          <p:cNvPicPr>
            <a:picLocks noChangeAspect="1"/>
          </p:cNvPicPr>
          <p:nvPr/>
        </p:nvPicPr>
        <p:blipFill>
          <a:blip r:embed="rId4"/>
          <a:stretch>
            <a:fillRect/>
          </a:stretch>
        </p:blipFill>
        <p:spPr>
          <a:xfrm>
            <a:off x="400732" y="1637694"/>
            <a:ext cx="6108700" cy="1130300"/>
          </a:xfrm>
          <a:prstGeom prst="rect">
            <a:avLst/>
          </a:prstGeom>
        </p:spPr>
      </p:pic>
    </p:spTree>
    <p:extLst>
      <p:ext uri="{BB962C8B-B14F-4D97-AF65-F5344CB8AC3E}">
        <p14:creationId xmlns:p14="http://schemas.microsoft.com/office/powerpoint/2010/main" val="3016808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8" name="內容版面配置區 37">
                <a:extLst>
                  <a:ext uri="{FF2B5EF4-FFF2-40B4-BE49-F238E27FC236}">
                    <a16:creationId xmlns:a16="http://schemas.microsoft.com/office/drawing/2014/main" id="{8FE4729E-EA15-5441-8429-0020CBB4AD4D}"/>
                  </a:ext>
                </a:extLst>
              </p:cNvPr>
              <p:cNvSpPr>
                <a:spLocks noGrp="1"/>
              </p:cNvSpPr>
              <p:nvPr>
                <p:ph idx="1"/>
              </p:nvPr>
            </p:nvSpPr>
            <p:spPr>
              <a:xfrm>
                <a:off x="618711" y="1182758"/>
                <a:ext cx="8091604" cy="4850293"/>
              </a:xfrm>
            </p:spPr>
            <p:txBody>
              <a:bodyPr>
                <a:normAutofit/>
              </a:bodyPr>
              <a:lstStyle/>
              <a:p>
                <a:r>
                  <a:rPr lang="en-US" altLang="zh-TW" sz="2200" dirty="0"/>
                  <a:t>Energy function: </a:t>
                </a:r>
              </a:p>
              <a:p>
                <a:pPr lvl="1">
                  <a:lnSpc>
                    <a:spcPct val="100000"/>
                  </a:lnSpc>
                </a:pPr>
                <a14:m>
                  <m:oMath xmlns:m="http://schemas.openxmlformats.org/officeDocument/2006/math">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𝑭</m:t>
                        </m:r>
                      </m:e>
                      <m:sub>
                        <m:r>
                          <a:rPr lang="en-US" altLang="zh-TW" sz="2000" b="1" i="1" smtClean="0">
                            <a:latin typeface="Cambria Math" panose="02040503050406030204" pitchFamily="18" charset="0"/>
                            <a:ea typeface="Cambria Math" panose="02040503050406030204" pitchFamily="18" charset="0"/>
                          </a:rPr>
                          <m:t>𝝀</m:t>
                        </m:r>
                      </m:sub>
                    </m:sSub>
                    <m:d>
                      <m:dPr>
                        <m:ctrlPr>
                          <a:rPr lang="en-US" altLang="zh-TW" sz="2000" b="1" i="1" smtClean="0">
                            <a:latin typeface="Cambria Math" panose="02040503050406030204" pitchFamily="18" charset="0"/>
                          </a:rPr>
                        </m:ctrlPr>
                      </m:dPr>
                      <m:e>
                        <m:r>
                          <a:rPr lang="en-US" altLang="zh-TW" sz="2000" b="1" i="1" smtClean="0">
                            <a:latin typeface="Cambria Math" panose="02040503050406030204" pitchFamily="18" charset="0"/>
                          </a:rPr>
                          <m:t>𝒕</m:t>
                        </m:r>
                      </m:e>
                    </m:d>
                    <m:r>
                      <a:rPr lang="en-US" altLang="zh-TW" sz="2000" b="1" i="1" smtClean="0">
                        <a:latin typeface="Cambria Math" panose="02040503050406030204" pitchFamily="18" charset="0"/>
                      </a:rPr>
                      <m:t>:</m:t>
                    </m:r>
                  </m:oMath>
                </a14:m>
                <a:r>
                  <a:rPr lang="en-US" altLang="zh-TW" sz="2000" b="1" dirty="0"/>
                  <a:t> upper bound to the true instantaneous free energy </a:t>
                </a:r>
                <a:r>
                  <a:rPr lang="en-US" altLang="zh-TW" sz="2000" dirty="0"/>
                  <a:t>and can be used at each annealing stage to update </a:t>
                </a:r>
                <a:r>
                  <a:rPr lang="el-GR" altLang="zh-TW" sz="2000" dirty="0"/>
                  <a:t>λ </a:t>
                </a:r>
                <a:r>
                  <a:rPr lang="en-US" altLang="zh-TW" sz="2000" dirty="0"/>
                  <a:t>through gradient descent</a:t>
                </a:r>
              </a:p>
              <a:p>
                <a:pPr lvl="1">
                  <a:lnSpc>
                    <a:spcPct val="100000"/>
                  </a:lnSpc>
                </a:pPr>
                <a:r>
                  <a:rPr lang="en-US" altLang="zh-TW" sz="2000" b="1" dirty="0"/>
                  <a:t>T(t)</a:t>
                </a:r>
                <a:r>
                  <a:rPr lang="en-US" altLang="zh-TW" sz="2000" dirty="0"/>
                  <a:t> </a:t>
                </a:r>
                <a14:m>
                  <m:oMath xmlns:m="http://schemas.openxmlformats.org/officeDocument/2006/math">
                    <m:r>
                      <a:rPr lang="en-US" altLang="zh-TW" sz="2000" i="1" dirty="0" smtClean="0">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𝑇</m:t>
                        </m:r>
                      </m:e>
                      <m:sub>
                        <m:r>
                          <a:rPr lang="en-US" altLang="zh-TW" sz="2000" b="0" i="1" smtClean="0">
                            <a:latin typeface="Cambria Math" panose="02040503050406030204" pitchFamily="18" charset="0"/>
                          </a:rPr>
                          <m:t>0</m:t>
                        </m:r>
                      </m:sub>
                    </m:sSub>
                    <m:d>
                      <m:dPr>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1−</m:t>
                        </m:r>
                        <m:r>
                          <a:rPr lang="en-US" altLang="zh-TW" sz="2000" b="0" i="1" smtClean="0">
                            <a:latin typeface="Cambria Math" panose="02040503050406030204" pitchFamily="18" charset="0"/>
                          </a:rPr>
                          <m:t>𝑡</m:t>
                        </m:r>
                      </m:e>
                    </m:d>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𝑡</m:t>
                    </m:r>
                    <m:r>
                      <a:rPr lang="en-US" altLang="zh-TW" sz="2000" b="0" i="1" smtClean="0">
                        <a:latin typeface="Cambria Math" panose="02040503050406030204" pitchFamily="18" charset="0"/>
                        <a:ea typeface="Cambria Math" panose="02040503050406030204" pitchFamily="18" charset="0"/>
                      </a:rPr>
                      <m:t>∈[0, 1]</m:t>
                    </m:r>
                  </m:oMath>
                </a14:m>
                <a:r>
                  <a:rPr lang="en-US" altLang="zh-TW" sz="2000" dirty="0"/>
                  <a:t>, linear decay of Temperate </a:t>
                </a:r>
              </a:p>
              <a:p>
                <a:pPr lvl="1">
                  <a:lnSpc>
                    <a:spcPct val="100000"/>
                  </a:lnSpc>
                </a:pPr>
                <a14:m>
                  <m:oMath xmlns:m="http://schemas.openxmlformats.org/officeDocument/2006/math">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𝑺</m:t>
                        </m:r>
                      </m:e>
                      <m:sub>
                        <m:r>
                          <a:rPr lang="en-US" altLang="zh-TW" sz="2000" b="1" i="1" smtClean="0">
                            <a:latin typeface="Cambria Math" panose="02040503050406030204" pitchFamily="18" charset="0"/>
                          </a:rPr>
                          <m:t>𝒄𝒍𝒂𝒔𝒔𝒊𝒄𝒂𝒍</m:t>
                        </m:r>
                      </m:sub>
                    </m:sSub>
                    <m:d>
                      <m:dPr>
                        <m:ctrlPr>
                          <a:rPr lang="en-US" altLang="zh-TW" sz="2000" b="1" i="1" smtClean="0">
                            <a:latin typeface="Cambria Math" panose="02040503050406030204" pitchFamily="18" charset="0"/>
                          </a:rPr>
                        </m:ctrlPr>
                      </m:dPr>
                      <m:e>
                        <m:sSub>
                          <m:sSubPr>
                            <m:ctrlPr>
                              <a:rPr lang="en-US" altLang="zh-TW" sz="2000" b="1" i="1">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b="1" i="1">
                                <a:latin typeface="Cambria Math" panose="02040503050406030204" pitchFamily="18" charset="0"/>
                                <a:ea typeface="Cambria Math" panose="02040503050406030204" pitchFamily="18" charset="0"/>
                              </a:rPr>
                              <m:t>𝝀</m:t>
                            </m:r>
                          </m:sub>
                        </m:sSub>
                      </m:e>
                    </m:d>
                    <m:r>
                      <a:rPr lang="en-US" altLang="zh-TW" sz="2000" b="0" i="1" smtClean="0">
                        <a:latin typeface="Cambria Math" panose="02040503050406030204" pitchFamily="18" charset="0"/>
                      </a:rPr>
                      <m:t>=−</m:t>
                    </m:r>
                    <m:nary>
                      <m:naryPr>
                        <m:chr m:val="∑"/>
                        <m:limLoc m:val="subSup"/>
                        <m:supHide m:val="on"/>
                        <m:ctrlPr>
                          <a:rPr lang="en-US" altLang="zh-TW" sz="2000" b="0" i="1" smtClean="0">
                            <a:latin typeface="Cambria Math" panose="02040503050406030204" pitchFamily="18" charset="0"/>
                          </a:rPr>
                        </m:ctrlPr>
                      </m:naryPr>
                      <m:sub>
                        <m:r>
                          <m:rPr>
                            <m:brk m:alnAt="9"/>
                          </m:rPr>
                          <a:rPr lang="en-US" altLang="zh-TW" sz="2000" b="0" i="1" smtClean="0">
                            <a:latin typeface="Cambria Math" panose="02040503050406030204" pitchFamily="18" charset="0"/>
                            <a:ea typeface="Cambria Math" panose="02040503050406030204" pitchFamily="18" charset="0"/>
                          </a:rPr>
                          <m:t>𝜎</m:t>
                        </m:r>
                      </m:sub>
                      <m:sup/>
                      <m:e>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i="1">
                                <a:latin typeface="Cambria Math" panose="02040503050406030204" pitchFamily="18" charset="0"/>
                                <a:ea typeface="Cambria Math" panose="02040503050406030204" pitchFamily="18" charset="0"/>
                              </a:rPr>
                              <m:t>𝜆</m:t>
                            </m:r>
                          </m:sub>
                        </m:sSub>
                        <m:d>
                          <m:dPr>
                            <m:ctrlPr>
                              <a:rPr lang="en-US" altLang="zh-TW" sz="2000" b="0" i="1" smtClean="0">
                                <a:latin typeface="Cambria Math" panose="02040503050406030204" pitchFamily="18" charset="0"/>
                                <a:ea typeface="Cambria Math" panose="02040503050406030204" pitchFamily="18" charset="0"/>
                              </a:rPr>
                            </m:ctrlPr>
                          </m:dPr>
                          <m:e>
                            <m:r>
                              <a:rPr lang="en-US" altLang="zh-TW" sz="2000" b="1" i="1" smtClean="0">
                                <a:latin typeface="Cambria Math" panose="02040503050406030204" pitchFamily="18" charset="0"/>
                                <a:ea typeface="Cambria Math" panose="02040503050406030204" pitchFamily="18" charset="0"/>
                              </a:rPr>
                              <m:t>𝝈</m:t>
                            </m:r>
                          </m:e>
                        </m:d>
                        <m:func>
                          <m:funcPr>
                            <m:ctrlPr>
                              <a:rPr lang="en-US" altLang="zh-TW" sz="2000" b="0" i="1" smtClean="0">
                                <a:latin typeface="Cambria Math" panose="02040503050406030204" pitchFamily="18" charset="0"/>
                                <a:ea typeface="Cambria Math" panose="02040503050406030204" pitchFamily="18" charset="0"/>
                              </a:rPr>
                            </m:ctrlPr>
                          </m:funcPr>
                          <m:fName>
                            <m:r>
                              <m:rPr>
                                <m:sty m:val="p"/>
                              </m:rPr>
                              <a:rPr lang="en-US" altLang="zh-TW" sz="2000" b="0" i="0" smtClean="0">
                                <a:latin typeface="Cambria Math" panose="02040503050406030204" pitchFamily="18" charset="0"/>
                                <a:ea typeface="Cambria Math" panose="02040503050406030204" pitchFamily="18" charset="0"/>
                              </a:rPr>
                              <m:t>log</m:t>
                            </m:r>
                          </m:fName>
                          <m:e>
                            <m:d>
                              <m:dPr>
                                <m:ctrlPr>
                                  <a:rPr lang="en-US" altLang="zh-TW" sz="2000" b="0" i="1" smtClean="0">
                                    <a:latin typeface="Cambria Math" panose="02040503050406030204" pitchFamily="18" charset="0"/>
                                    <a:ea typeface="Cambria Math" panose="02040503050406030204" pitchFamily="18" charset="0"/>
                                  </a:rPr>
                                </m:ctrlPr>
                              </m:dPr>
                              <m:e>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b="1" i="1">
                                        <a:latin typeface="Cambria Math" panose="02040503050406030204" pitchFamily="18" charset="0"/>
                                        <a:ea typeface="Cambria Math" panose="02040503050406030204" pitchFamily="18" charset="0"/>
                                      </a:rPr>
                                      <m:t>𝝀</m:t>
                                    </m:r>
                                  </m:sub>
                                </m:sSub>
                                <m:d>
                                  <m:dPr>
                                    <m:ctrlPr>
                                      <a:rPr lang="en-US" altLang="zh-TW" sz="2000" i="1">
                                        <a:latin typeface="Cambria Math" panose="02040503050406030204" pitchFamily="18" charset="0"/>
                                        <a:ea typeface="Cambria Math" panose="02040503050406030204" pitchFamily="18" charset="0"/>
                                      </a:rPr>
                                    </m:ctrlPr>
                                  </m:dPr>
                                  <m:e>
                                    <m:r>
                                      <a:rPr lang="en-US" altLang="zh-TW" sz="2000" b="1" i="1">
                                        <a:latin typeface="Cambria Math" panose="02040503050406030204" pitchFamily="18" charset="0"/>
                                        <a:ea typeface="Cambria Math" panose="02040503050406030204" pitchFamily="18" charset="0"/>
                                      </a:rPr>
                                      <m:t>𝝈</m:t>
                                    </m:r>
                                  </m:e>
                                </m:d>
                              </m:e>
                            </m:d>
                          </m:e>
                        </m:func>
                      </m:e>
                    </m:nary>
                  </m:oMath>
                </a14:m>
                <a:r>
                  <a:rPr lang="en-US" altLang="zh-TW" sz="2000" dirty="0"/>
                  <a:t>, von Neumann entropy</a:t>
                </a:r>
              </a:p>
              <a:p>
                <a:pPr lvl="1"/>
                <a14:m>
                  <m:oMath xmlns:m="http://schemas.openxmlformats.org/officeDocument/2006/math">
                    <m:r>
                      <m:rPr>
                        <m:brk m:alnAt="9"/>
                      </m:rPr>
                      <a:rPr lang="en-US" altLang="zh-TW" sz="2000" b="1" i="1">
                        <a:latin typeface="Cambria Math" panose="02040503050406030204" pitchFamily="18" charset="0"/>
                        <a:ea typeface="Cambria Math" panose="02040503050406030204" pitchFamily="18" charset="0"/>
                      </a:rPr>
                      <m:t>𝝈</m:t>
                    </m:r>
                  </m:oMath>
                </a14:m>
                <a:r>
                  <a:rPr lang="en-US" altLang="zh-TW" sz="2000" dirty="0"/>
                  <a:t>: spin state [-1,1];</a:t>
                </a:r>
                <a:r>
                  <a:rPr lang="en-US" altLang="zh-TW" sz="2000" i="1" dirty="0">
                    <a:latin typeface="Cambria Math" panose="02040503050406030204" pitchFamily="18" charset="0"/>
                  </a:rPr>
                  <a:t> </a:t>
                </a:r>
                <a:r>
                  <a:rPr lang="el-GR" altLang="zh-TW" sz="2000" b="1" dirty="0"/>
                  <a:t>λ</a:t>
                </a:r>
                <a:r>
                  <a:rPr lang="en-US" altLang="zh-TW" sz="2000" dirty="0"/>
                  <a:t>: Training parameters; </a:t>
                </a:r>
                <a14:m>
                  <m:oMath xmlns:m="http://schemas.openxmlformats.org/officeDocument/2006/math">
                    <m:sSub>
                      <m:sSubPr>
                        <m:ctrlPr>
                          <a:rPr lang="en-US" altLang="zh-TW" sz="2000" b="1" i="1">
                            <a:latin typeface="Cambria Math" panose="02040503050406030204" pitchFamily="18" charset="0"/>
                          </a:rPr>
                        </m:ctrlPr>
                      </m:sSubPr>
                      <m:e>
                        <m:r>
                          <a:rPr lang="en-US" altLang="zh-TW" sz="2000" b="1" i="1">
                            <a:latin typeface="Cambria Math" panose="02040503050406030204" pitchFamily="18" charset="0"/>
                          </a:rPr>
                          <m:t>𝒑</m:t>
                        </m:r>
                      </m:e>
                      <m:sub>
                        <m:r>
                          <a:rPr lang="en-US" altLang="zh-TW" sz="2000" b="1" i="1">
                            <a:latin typeface="Cambria Math" panose="02040503050406030204" pitchFamily="18" charset="0"/>
                            <a:ea typeface="Cambria Math" panose="02040503050406030204" pitchFamily="18" charset="0"/>
                          </a:rPr>
                          <m:t>𝝀</m:t>
                        </m:r>
                      </m:sub>
                    </m:sSub>
                  </m:oMath>
                </a14:m>
                <a:r>
                  <a:rPr lang="en-US" altLang="zh-TW" sz="2000" dirty="0">
                    <a:latin typeface="Cambria Math" panose="02040503050406030204" pitchFamily="18" charset="0"/>
                  </a:rPr>
                  <a:t>: probability of </a:t>
                </a:r>
                <a:r>
                  <a:rPr lang="el-GR" altLang="zh-TW" sz="2000" dirty="0"/>
                  <a:t>λ</a:t>
                </a:r>
                <a:endParaRPr lang="en-US" altLang="zh-TW" sz="2000" dirty="0"/>
              </a:p>
              <a:p>
                <a:r>
                  <a:rPr lang="en-US" altLang="zh-TW" sz="2000" dirty="0"/>
                  <a:t>Easier to understand, using </a:t>
                </a:r>
                <a:r>
                  <a:rPr lang="en-US" altLang="zh-TW" sz="2000" dirty="0">
                    <a:highlight>
                      <a:srgbClr val="FCCBD6"/>
                    </a:highlight>
                  </a:rPr>
                  <a:t>Gibbs free energy equation</a:t>
                </a:r>
                <a:r>
                  <a:rPr lang="en-US" altLang="zh-TW" sz="2000" dirty="0"/>
                  <a:t>: </a:t>
                </a:r>
              </a:p>
              <a:p>
                <a:pPr lvl="1"/>
                <a14:m>
                  <m:oMath xmlns:m="http://schemas.openxmlformats.org/officeDocument/2006/math">
                    <m:r>
                      <a:rPr lang="en-US" altLang="zh-TW" sz="2000" i="1">
                        <a:latin typeface="Cambria Math" panose="02040503050406030204" pitchFamily="18" charset="0"/>
                        <a:ea typeface="Cambria Math" panose="02040503050406030204" pitchFamily="18" charset="0"/>
                      </a:rPr>
                      <m:t>𝐺</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𝐻</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𝑇𝑆</m:t>
                    </m:r>
                  </m:oMath>
                </a14:m>
                <a:endParaRPr lang="en-US" altLang="zh-TW" sz="2000" dirty="0">
                  <a:ea typeface="Cambria Math" panose="02040503050406030204" pitchFamily="18" charset="0"/>
                </a:endParaRPr>
              </a:p>
              <a:p>
                <a:pPr lvl="1"/>
                <a14:m>
                  <m:oMath xmlns:m="http://schemas.openxmlformats.org/officeDocument/2006/math">
                    <m:r>
                      <a:rPr lang="en-US" altLang="zh-TW" sz="2000" i="1">
                        <a:latin typeface="Cambria Math" panose="02040503050406030204" pitchFamily="18" charset="0"/>
                        <a:ea typeface="Cambria Math" panose="02040503050406030204" pitchFamily="18" charset="0"/>
                      </a:rPr>
                      <m:t>𝐺</m:t>
                    </m:r>
                  </m:oMath>
                </a14:m>
                <a:r>
                  <a:rPr lang="en-US" altLang="zh-TW" sz="2000" dirty="0"/>
                  <a:t> is the Gibbs free energy, the energy gap from ground state</a:t>
                </a:r>
              </a:p>
              <a:p>
                <a:pPr lvl="1"/>
                <a:r>
                  <a:rPr lang="en-US" altLang="zh-TW" sz="2000" dirty="0"/>
                  <a:t>TS: potential energy</a:t>
                </a:r>
              </a:p>
              <a:p>
                <a:endParaRPr lang="en-US" altLang="zh-TW" sz="2000" dirty="0"/>
              </a:p>
            </p:txBody>
          </p:sp>
        </mc:Choice>
        <mc:Fallback>
          <p:sp>
            <p:nvSpPr>
              <p:cNvPr id="38" name="內容版面配置區 37">
                <a:extLst>
                  <a:ext uri="{FF2B5EF4-FFF2-40B4-BE49-F238E27FC236}">
                    <a16:creationId xmlns:a16="http://schemas.microsoft.com/office/drawing/2014/main" id="{8FE4729E-EA15-5441-8429-0020CBB4AD4D}"/>
                  </a:ext>
                </a:extLst>
              </p:cNvPr>
              <p:cNvSpPr>
                <a:spLocks noGrp="1" noRot="1" noChangeAspect="1" noMove="1" noResize="1" noEditPoints="1" noAdjustHandles="1" noChangeArrowheads="1" noChangeShapeType="1" noTextEdit="1"/>
              </p:cNvSpPr>
              <p:nvPr>
                <p:ph idx="1"/>
              </p:nvPr>
            </p:nvSpPr>
            <p:spPr>
              <a:xfrm>
                <a:off x="618711" y="1182758"/>
                <a:ext cx="8091604" cy="4850293"/>
              </a:xfrm>
              <a:blipFill>
                <a:blip r:embed="rId3"/>
                <a:stretch>
                  <a:fillRect l="-784" t="-1044"/>
                </a:stretch>
              </a:blipFill>
            </p:spPr>
            <p:txBody>
              <a:bodyPr/>
              <a:lstStyle/>
              <a:p>
                <a:r>
                  <a:rPr lang="zh-TW" altLang="en-US">
                    <a:noFill/>
                  </a:rPr>
                  <a:t> </a:t>
                </a:r>
              </a:p>
            </p:txBody>
          </p:sp>
        </mc:Fallback>
      </mc:AlternateContent>
      <p:sp>
        <p:nvSpPr>
          <p:cNvPr id="2" name="標題 1">
            <a:extLst>
              <a:ext uri="{FF2B5EF4-FFF2-40B4-BE49-F238E27FC236}">
                <a16:creationId xmlns:a16="http://schemas.microsoft.com/office/drawing/2014/main" id="{E5ACBB54-50D7-0A4C-AAAF-8E86E62D21CB}"/>
              </a:ext>
            </a:extLst>
          </p:cNvPr>
          <p:cNvSpPr>
            <a:spLocks noGrp="1"/>
          </p:cNvSpPr>
          <p:nvPr>
            <p:ph type="title"/>
          </p:nvPr>
        </p:nvSpPr>
        <p:spPr/>
        <p:txBody>
          <a:bodyPr>
            <a:noAutofit/>
          </a:bodyPr>
          <a:lstStyle/>
          <a:p>
            <a:r>
              <a:rPr kumimoji="1" lang="en-US" altLang="zh-TW" sz="2800" dirty="0"/>
              <a:t>Variational Classical Annealing (VCA) protocol</a:t>
            </a:r>
            <a:endParaRPr kumimoji="1" lang="zh-TW" altLang="en-US" sz="2800" dirty="0"/>
          </a:p>
        </p:txBody>
      </p:sp>
      <p:sp>
        <p:nvSpPr>
          <p:cNvPr id="4" name="投影片編號版面配置區 3">
            <a:extLst>
              <a:ext uri="{FF2B5EF4-FFF2-40B4-BE49-F238E27FC236}">
                <a16:creationId xmlns:a16="http://schemas.microsoft.com/office/drawing/2014/main" id="{20B8E316-418D-BB4F-A357-D102442F7C6A}"/>
              </a:ext>
            </a:extLst>
          </p:cNvPr>
          <p:cNvSpPr>
            <a:spLocks noGrp="1"/>
          </p:cNvSpPr>
          <p:nvPr>
            <p:ph type="sldNum" sz="quarter" idx="12"/>
          </p:nvPr>
        </p:nvSpPr>
        <p:spPr/>
        <p:txBody>
          <a:bodyPr/>
          <a:lstStyle/>
          <a:p>
            <a:fld id="{837FDD2A-A019-DD4E-B4DC-C75AF499AB19}" type="slidenum">
              <a:rPr kumimoji="1" lang="zh-TW" altLang="en-US" smtClean="0"/>
              <a:pPr/>
              <a:t>4</a:t>
            </a:fld>
            <a:endParaRPr kumimoji="1" lang="zh-TW" altLang="en-US" dirty="0"/>
          </a:p>
        </p:txBody>
      </p:sp>
      <p:pic>
        <p:nvPicPr>
          <p:cNvPr id="28" name="圖片 27">
            <a:extLst>
              <a:ext uri="{FF2B5EF4-FFF2-40B4-BE49-F238E27FC236}">
                <a16:creationId xmlns:a16="http://schemas.microsoft.com/office/drawing/2014/main" id="{5AD56A6F-D336-3740-9E74-8B8447DB9055}"/>
              </a:ext>
            </a:extLst>
          </p:cNvPr>
          <p:cNvPicPr>
            <a:picLocks noChangeAspect="1"/>
          </p:cNvPicPr>
          <p:nvPr/>
        </p:nvPicPr>
        <p:blipFill>
          <a:blip r:embed="rId4"/>
          <a:stretch>
            <a:fillRect/>
          </a:stretch>
        </p:blipFill>
        <p:spPr>
          <a:xfrm>
            <a:off x="2914510" y="1202636"/>
            <a:ext cx="4127500" cy="355600"/>
          </a:xfrm>
          <a:prstGeom prst="rect">
            <a:avLst/>
          </a:prstGeom>
        </p:spPr>
      </p:pic>
      <p:sp>
        <p:nvSpPr>
          <p:cNvPr id="3" name="文字方塊 2">
            <a:extLst>
              <a:ext uri="{FF2B5EF4-FFF2-40B4-BE49-F238E27FC236}">
                <a16:creationId xmlns:a16="http://schemas.microsoft.com/office/drawing/2014/main" id="{1448328E-8D2C-C447-A5F7-C0E1A63ECDAE}"/>
              </a:ext>
            </a:extLst>
          </p:cNvPr>
          <p:cNvSpPr txBox="1"/>
          <p:nvPr/>
        </p:nvSpPr>
        <p:spPr>
          <a:xfrm>
            <a:off x="8020338" y="2653747"/>
            <a:ext cx="415498" cy="369332"/>
          </a:xfrm>
          <a:prstGeom prst="rect">
            <a:avLst/>
          </a:prstGeom>
          <a:solidFill>
            <a:schemeClr val="accent2">
              <a:lumMod val="20000"/>
              <a:lumOff val="80000"/>
            </a:schemeClr>
          </a:solidFill>
        </p:spPr>
        <p:txBody>
          <a:bodyPr wrap="none" rtlCol="0">
            <a:spAutoFit/>
          </a:bodyPr>
          <a:lstStyle/>
          <a:p>
            <a:r>
              <a:rPr kumimoji="1" lang="zh-TW" altLang="zh-TW" dirty="0">
                <a:latin typeface="Kaiti TC" panose="02010600040101010101" pitchFamily="2" charset="-120"/>
                <a:ea typeface="Kaiti TC" panose="02010600040101010101" pitchFamily="2" charset="-120"/>
              </a:rPr>
              <a:t>熵</a:t>
            </a:r>
          </a:p>
        </p:txBody>
      </p:sp>
      <p:pic>
        <p:nvPicPr>
          <p:cNvPr id="1026" name="Picture 2" descr="重新載圖71. 如圖(一)將一顆圓球由B點靜止釋放，使其往下滾。受重力的影響，球..-阿摩線上測驗">
            <a:extLst>
              <a:ext uri="{FF2B5EF4-FFF2-40B4-BE49-F238E27FC236}">
                <a16:creationId xmlns:a16="http://schemas.microsoft.com/office/drawing/2014/main" id="{3179C7B0-E57F-284C-89EA-4559C2A87F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999"/>
          <a:stretch/>
        </p:blipFill>
        <p:spPr bwMode="auto">
          <a:xfrm>
            <a:off x="4401464" y="4798955"/>
            <a:ext cx="4508243" cy="138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827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05B266-0485-634F-BD90-9DFA0542A3AA}"/>
              </a:ext>
            </a:extLst>
          </p:cNvPr>
          <p:cNvSpPr>
            <a:spLocks noGrp="1"/>
          </p:cNvSpPr>
          <p:nvPr>
            <p:ph type="title"/>
          </p:nvPr>
        </p:nvSpPr>
        <p:spPr/>
        <p:txBody>
          <a:bodyPr/>
          <a:lstStyle/>
          <a:p>
            <a:r>
              <a:rPr kumimoji="1" lang="en-US" altLang="zh-TW" dirty="0"/>
              <a:t>VCA annealing step’s Flowchart</a:t>
            </a:r>
            <a:endParaRPr kumimoji="1" lang="zh-TW" altLang="en-US" dirty="0"/>
          </a:p>
        </p:txBody>
      </p:sp>
      <p:sp>
        <p:nvSpPr>
          <p:cNvPr id="4" name="投影片編號版面配置區 3">
            <a:extLst>
              <a:ext uri="{FF2B5EF4-FFF2-40B4-BE49-F238E27FC236}">
                <a16:creationId xmlns:a16="http://schemas.microsoft.com/office/drawing/2014/main" id="{985E1CC8-7E75-124E-AAB9-3DC5C4B8D347}"/>
              </a:ext>
            </a:extLst>
          </p:cNvPr>
          <p:cNvSpPr>
            <a:spLocks noGrp="1"/>
          </p:cNvSpPr>
          <p:nvPr>
            <p:ph type="sldNum" sz="quarter" idx="12"/>
          </p:nvPr>
        </p:nvSpPr>
        <p:spPr/>
        <p:txBody>
          <a:bodyPr/>
          <a:lstStyle/>
          <a:p>
            <a:fld id="{837FDD2A-A019-DD4E-B4DC-C75AF499AB19}" type="slidenum">
              <a:rPr kumimoji="1" lang="zh-TW" altLang="en-US" smtClean="0"/>
              <a:pPr/>
              <a:t>5</a:t>
            </a:fld>
            <a:endParaRPr kumimoji="1" lang="zh-TW" altLang="en-US" dirty="0"/>
          </a:p>
        </p:txBody>
      </p:sp>
      <p:sp>
        <p:nvSpPr>
          <p:cNvPr id="9" name="矩形 8">
            <a:extLst>
              <a:ext uri="{FF2B5EF4-FFF2-40B4-BE49-F238E27FC236}">
                <a16:creationId xmlns:a16="http://schemas.microsoft.com/office/drawing/2014/main" id="{F1736C67-1A48-8146-9FAF-A15A4520E34C}"/>
              </a:ext>
            </a:extLst>
          </p:cNvPr>
          <p:cNvSpPr/>
          <p:nvPr/>
        </p:nvSpPr>
        <p:spPr>
          <a:xfrm>
            <a:off x="1117843" y="1323549"/>
            <a:ext cx="3665390" cy="923330"/>
          </a:xfrm>
          <a:prstGeom prst="rect">
            <a:avLst/>
          </a:prstGeom>
          <a:ln w="19050">
            <a:solidFill>
              <a:schemeClr val="accent1"/>
            </a:solidFill>
            <a:prstDash val="lgDash"/>
          </a:ln>
        </p:spPr>
        <p:txBody>
          <a:bodyPr wrap="square">
            <a:spAutoFit/>
          </a:bodyPr>
          <a:lstStyle/>
          <a:p>
            <a:pPr lvl="0"/>
            <a:r>
              <a:rPr lang="en-US" altLang="zh-TW" dirty="0"/>
              <a:t>            can be used at each annealing stage to update </a:t>
            </a:r>
            <a:r>
              <a:rPr lang="el-GR" altLang="zh-TW" dirty="0"/>
              <a:t>λ </a:t>
            </a:r>
            <a:endParaRPr lang="en-US" altLang="zh-TW" dirty="0"/>
          </a:p>
          <a:p>
            <a:pPr lvl="0"/>
            <a:r>
              <a:rPr lang="en-US" altLang="zh-TW" dirty="0"/>
              <a:t>through gradient descent</a:t>
            </a:r>
            <a:endParaRPr lang="zh-TW" altLang="en-US" dirty="0"/>
          </a:p>
        </p:txBody>
      </p:sp>
      <p:sp>
        <p:nvSpPr>
          <p:cNvPr id="14" name="矩形 13">
            <a:extLst>
              <a:ext uri="{FF2B5EF4-FFF2-40B4-BE49-F238E27FC236}">
                <a16:creationId xmlns:a16="http://schemas.microsoft.com/office/drawing/2014/main" id="{9FFFE073-1D53-2945-9004-77881601DA44}"/>
              </a:ext>
            </a:extLst>
          </p:cNvPr>
          <p:cNvSpPr/>
          <p:nvPr/>
        </p:nvSpPr>
        <p:spPr>
          <a:xfrm>
            <a:off x="1117843" y="2620705"/>
            <a:ext cx="2906886" cy="646331"/>
          </a:xfrm>
          <a:prstGeom prst="rect">
            <a:avLst/>
          </a:prstGeom>
          <a:ln w="19050">
            <a:solidFill>
              <a:schemeClr val="accent1"/>
            </a:solidFill>
            <a:prstDash val="lgDash"/>
          </a:ln>
        </p:spPr>
        <p:txBody>
          <a:bodyPr wrap="none">
            <a:spAutoFit/>
          </a:bodyPr>
          <a:lstStyle/>
          <a:p>
            <a:pPr lvl="0"/>
            <a:r>
              <a:rPr lang="en-US" altLang="zh-TW" dirty="0"/>
              <a:t>Based on the </a:t>
            </a:r>
            <a:r>
              <a:rPr lang="el-GR" altLang="zh-TW" dirty="0"/>
              <a:t>λ</a:t>
            </a:r>
            <a:r>
              <a:rPr lang="en-US" altLang="zh-TW" dirty="0"/>
              <a:t>, predict a  </a:t>
            </a:r>
          </a:p>
          <a:p>
            <a:pPr lvl="0"/>
            <a:r>
              <a:rPr lang="en-US" altLang="zh-TW" dirty="0"/>
              <a:t>new set of spin configuration</a:t>
            </a:r>
            <a:endParaRPr lang="zh-TW" altLang="en-US" dirty="0"/>
          </a:p>
        </p:txBody>
      </p:sp>
      <p:sp>
        <p:nvSpPr>
          <p:cNvPr id="15" name="矩形 14">
            <a:extLst>
              <a:ext uri="{FF2B5EF4-FFF2-40B4-BE49-F238E27FC236}">
                <a16:creationId xmlns:a16="http://schemas.microsoft.com/office/drawing/2014/main" id="{ECA49C39-0F24-C644-A805-C3AB2EE4A36C}"/>
              </a:ext>
            </a:extLst>
          </p:cNvPr>
          <p:cNvSpPr/>
          <p:nvPr/>
        </p:nvSpPr>
        <p:spPr>
          <a:xfrm>
            <a:off x="1117843" y="3783009"/>
            <a:ext cx="3249416" cy="646331"/>
          </a:xfrm>
          <a:prstGeom prst="rect">
            <a:avLst/>
          </a:prstGeom>
          <a:ln w="19050">
            <a:solidFill>
              <a:schemeClr val="accent1"/>
            </a:solidFill>
            <a:prstDash val="lgDash"/>
          </a:ln>
        </p:spPr>
        <p:txBody>
          <a:bodyPr wrap="none">
            <a:spAutoFit/>
          </a:bodyPr>
          <a:lstStyle/>
          <a:p>
            <a:r>
              <a:rPr lang="en-US" altLang="zh-TW" dirty="0"/>
              <a:t>Calculate the lower Hamiltonian </a:t>
            </a:r>
            <a:br>
              <a:rPr lang="en-US" altLang="zh-TW" dirty="0"/>
            </a:br>
            <a:r>
              <a:rPr lang="en-US" altLang="zh-TW" dirty="0"/>
              <a:t>by the new spin configuration </a:t>
            </a:r>
          </a:p>
        </p:txBody>
      </p:sp>
      <p:sp>
        <p:nvSpPr>
          <p:cNvPr id="16" name="矩形 15">
            <a:extLst>
              <a:ext uri="{FF2B5EF4-FFF2-40B4-BE49-F238E27FC236}">
                <a16:creationId xmlns:a16="http://schemas.microsoft.com/office/drawing/2014/main" id="{7B261744-E6E4-9A42-BB1A-0EFCD3EE6B93}"/>
              </a:ext>
            </a:extLst>
          </p:cNvPr>
          <p:cNvSpPr/>
          <p:nvPr/>
        </p:nvSpPr>
        <p:spPr>
          <a:xfrm>
            <a:off x="188843" y="5068669"/>
            <a:ext cx="6068713" cy="646331"/>
          </a:xfrm>
          <a:prstGeom prst="rect">
            <a:avLst/>
          </a:prstGeom>
          <a:ln w="19050">
            <a:solidFill>
              <a:schemeClr val="accent1"/>
            </a:solidFill>
            <a:prstDash val="lgDash"/>
          </a:ln>
        </p:spPr>
        <p:txBody>
          <a:bodyPr wrap="none">
            <a:spAutoFit/>
          </a:bodyPr>
          <a:lstStyle/>
          <a:p>
            <a:pPr lvl="0"/>
            <a:r>
              <a:rPr lang="en-US" altLang="zh-TW" dirty="0"/>
              <a:t>Routine the steps many times, to get a spin configuration </a:t>
            </a:r>
          </a:p>
          <a:p>
            <a:pPr lvl="0"/>
            <a:r>
              <a:rPr lang="en-US" altLang="zh-TW" dirty="0"/>
              <a:t>with the lowest Hamiltonian that we can find by the algorithm </a:t>
            </a:r>
            <a:endParaRPr lang="zh-TW" altLang="en-US" dirty="0"/>
          </a:p>
        </p:txBody>
      </p:sp>
      <mc:AlternateContent xmlns:mc="http://schemas.openxmlformats.org/markup-compatibility/2006">
        <mc:Choice xmlns:p14="http://schemas.microsoft.com/office/powerpoint/2010/main" xmlns:aink="http://schemas.microsoft.com/office/drawing/2016/ink" Requires="p14 aink">
          <p:contentPart p14:bwMode="auto" r:id="rId2">
            <p14:nvContentPartPr>
              <p14:cNvPr id="25" name="筆跡 24">
                <a:extLst>
                  <a:ext uri="{FF2B5EF4-FFF2-40B4-BE49-F238E27FC236}">
                    <a16:creationId xmlns:a16="http://schemas.microsoft.com/office/drawing/2014/main" id="{7B55FCDA-99DB-F847-9CD2-5F8DCBB2E0D9}"/>
                  </a:ext>
                </a:extLst>
              </p14:cNvPr>
              <p14:cNvContentPartPr/>
              <p14:nvPr/>
            </p14:nvContentPartPr>
            <p14:xfrm>
              <a:off x="2128529" y="2187175"/>
              <a:ext cx="335520" cy="413640"/>
            </p14:xfrm>
          </p:contentPart>
        </mc:Choice>
        <mc:Fallback>
          <p:pic>
            <p:nvPicPr>
              <p:cNvPr id="25" name="筆跡 24">
                <a:extLst>
                  <a:ext uri="{FF2B5EF4-FFF2-40B4-BE49-F238E27FC236}">
                    <a16:creationId xmlns:a16="http://schemas.microsoft.com/office/drawing/2014/main" id="{7B55FCDA-99DB-F847-9CD2-5F8DCBB2E0D9}"/>
                  </a:ext>
                </a:extLst>
              </p:cNvPr>
              <p:cNvPicPr/>
              <p:nvPr/>
            </p:nvPicPr>
            <p:blipFill>
              <a:blip r:embed="rId3"/>
              <a:stretch>
                <a:fillRect/>
              </a:stretch>
            </p:blipFill>
            <p:spPr>
              <a:xfrm>
                <a:off x="2065529" y="1809535"/>
                <a:ext cx="461160" cy="116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
            <p14:nvContentPartPr>
              <p14:cNvPr id="26" name="筆跡 25">
                <a:extLst>
                  <a:ext uri="{FF2B5EF4-FFF2-40B4-BE49-F238E27FC236}">
                    <a16:creationId xmlns:a16="http://schemas.microsoft.com/office/drawing/2014/main" id="{0DF5BA45-F543-0B47-9082-37E3CD0A5C43}"/>
                  </a:ext>
                </a:extLst>
              </p14:cNvPr>
              <p14:cNvContentPartPr/>
              <p14:nvPr/>
            </p14:nvContentPartPr>
            <p14:xfrm>
              <a:off x="2088806" y="3321895"/>
              <a:ext cx="342000" cy="372960"/>
            </p14:xfrm>
          </p:contentPart>
        </mc:Choice>
        <mc:Fallback>
          <p:pic>
            <p:nvPicPr>
              <p:cNvPr id="26" name="筆跡 25">
                <a:extLst>
                  <a:ext uri="{FF2B5EF4-FFF2-40B4-BE49-F238E27FC236}">
                    <a16:creationId xmlns:a16="http://schemas.microsoft.com/office/drawing/2014/main" id="{0DF5BA45-F543-0B47-9082-37E3CD0A5C43}"/>
                  </a:ext>
                </a:extLst>
              </p:cNvPr>
              <p:cNvPicPr/>
              <p:nvPr/>
            </p:nvPicPr>
            <p:blipFill>
              <a:blip r:embed="rId5"/>
              <a:stretch>
                <a:fillRect/>
              </a:stretch>
            </p:blipFill>
            <p:spPr>
              <a:xfrm>
                <a:off x="2025806" y="2944255"/>
                <a:ext cx="467640" cy="112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
            <p14:nvContentPartPr>
              <p14:cNvPr id="33" name="筆跡 32">
                <a:extLst>
                  <a:ext uri="{FF2B5EF4-FFF2-40B4-BE49-F238E27FC236}">
                    <a16:creationId xmlns:a16="http://schemas.microsoft.com/office/drawing/2014/main" id="{3174B663-AE86-9846-9500-8FC0A9842AF8}"/>
                  </a:ext>
                </a:extLst>
              </p14:cNvPr>
              <p14:cNvContentPartPr/>
              <p14:nvPr/>
            </p14:nvContentPartPr>
            <p14:xfrm>
              <a:off x="515786" y="1601819"/>
              <a:ext cx="282240" cy="492480"/>
            </p14:xfrm>
          </p:contentPart>
        </mc:Choice>
        <mc:Fallback>
          <p:pic>
            <p:nvPicPr>
              <p:cNvPr id="33" name="筆跡 32">
                <a:extLst>
                  <a:ext uri="{FF2B5EF4-FFF2-40B4-BE49-F238E27FC236}">
                    <a16:creationId xmlns:a16="http://schemas.microsoft.com/office/drawing/2014/main" id="{3174B663-AE86-9846-9500-8FC0A9842AF8}"/>
                  </a:ext>
                </a:extLst>
              </p:cNvPr>
              <p:cNvPicPr/>
              <p:nvPr/>
            </p:nvPicPr>
            <p:blipFill>
              <a:blip r:embed="rId7"/>
              <a:stretch>
                <a:fillRect/>
              </a:stretch>
            </p:blipFill>
            <p:spPr>
              <a:xfrm>
                <a:off x="452786" y="1223819"/>
                <a:ext cx="407880" cy="124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34" name="筆跡 33">
                <a:extLst>
                  <a:ext uri="{FF2B5EF4-FFF2-40B4-BE49-F238E27FC236}">
                    <a16:creationId xmlns:a16="http://schemas.microsoft.com/office/drawing/2014/main" id="{27108368-BC9F-C940-8374-A2A8855520D5}"/>
                  </a:ext>
                </a:extLst>
              </p14:cNvPr>
              <p14:cNvContentPartPr/>
              <p14:nvPr/>
            </p14:nvContentPartPr>
            <p14:xfrm>
              <a:off x="243986" y="1847699"/>
              <a:ext cx="842040" cy="2300400"/>
            </p14:xfrm>
          </p:contentPart>
        </mc:Choice>
        <mc:Fallback>
          <p:pic>
            <p:nvPicPr>
              <p:cNvPr id="34" name="筆跡 33">
                <a:extLst>
                  <a:ext uri="{FF2B5EF4-FFF2-40B4-BE49-F238E27FC236}">
                    <a16:creationId xmlns:a16="http://schemas.microsoft.com/office/drawing/2014/main" id="{27108368-BC9F-C940-8374-A2A8855520D5}"/>
                  </a:ext>
                </a:extLst>
              </p:cNvPr>
              <p:cNvPicPr/>
              <p:nvPr/>
            </p:nvPicPr>
            <p:blipFill>
              <a:blip r:embed="rId9"/>
              <a:stretch>
                <a:fillRect/>
              </a:stretch>
            </p:blipFill>
            <p:spPr>
              <a:xfrm>
                <a:off x="180986" y="1470059"/>
                <a:ext cx="967680" cy="305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36" name="筆跡 35">
                <a:extLst>
                  <a:ext uri="{FF2B5EF4-FFF2-40B4-BE49-F238E27FC236}">
                    <a16:creationId xmlns:a16="http://schemas.microsoft.com/office/drawing/2014/main" id="{CDB5CE54-964C-A848-872E-F17C9BA7B7FF}"/>
                  </a:ext>
                </a:extLst>
              </p14:cNvPr>
              <p14:cNvContentPartPr/>
              <p14:nvPr/>
            </p14:nvContentPartPr>
            <p14:xfrm>
              <a:off x="2070984" y="4429108"/>
              <a:ext cx="436680" cy="555480"/>
            </p14:xfrm>
          </p:contentPart>
        </mc:Choice>
        <mc:Fallback>
          <p:pic>
            <p:nvPicPr>
              <p:cNvPr id="36" name="筆跡 35">
                <a:extLst>
                  <a:ext uri="{FF2B5EF4-FFF2-40B4-BE49-F238E27FC236}">
                    <a16:creationId xmlns:a16="http://schemas.microsoft.com/office/drawing/2014/main" id="{CDB5CE54-964C-A848-872E-F17C9BA7B7FF}"/>
                  </a:ext>
                </a:extLst>
              </p:cNvPr>
              <p:cNvPicPr/>
              <p:nvPr/>
            </p:nvPicPr>
            <p:blipFill>
              <a:blip r:embed="rId11"/>
              <a:stretch>
                <a:fillRect/>
              </a:stretch>
            </p:blipFill>
            <p:spPr>
              <a:xfrm>
                <a:off x="2008344" y="4051468"/>
                <a:ext cx="562320" cy="1311120"/>
              </a:xfrm>
              <a:prstGeom prst="rect">
                <a:avLst/>
              </a:prstGeom>
            </p:spPr>
          </p:pic>
        </mc:Fallback>
      </mc:AlternateContent>
      <p:pic>
        <p:nvPicPr>
          <p:cNvPr id="38" name="圖片 37">
            <a:extLst>
              <a:ext uri="{FF2B5EF4-FFF2-40B4-BE49-F238E27FC236}">
                <a16:creationId xmlns:a16="http://schemas.microsoft.com/office/drawing/2014/main" id="{15E1F84A-F9BC-2541-B8FA-6B006CEE7FC4}"/>
              </a:ext>
            </a:extLst>
          </p:cNvPr>
          <p:cNvPicPr>
            <a:picLocks noChangeAspect="1"/>
          </p:cNvPicPr>
          <p:nvPr/>
        </p:nvPicPr>
        <p:blipFill>
          <a:blip r:embed="rId12"/>
          <a:stretch>
            <a:fillRect/>
          </a:stretch>
        </p:blipFill>
        <p:spPr>
          <a:xfrm>
            <a:off x="5016500" y="1279120"/>
            <a:ext cx="4127500" cy="355600"/>
          </a:xfrm>
          <a:prstGeom prst="rect">
            <a:avLst/>
          </a:prstGeom>
        </p:spPr>
      </p:pic>
      <p:pic>
        <p:nvPicPr>
          <p:cNvPr id="39" name="Picture 4" descr="Optimization Techniques — Simulated Annealing | by Frank Liang | Towards  Data Science">
            <a:extLst>
              <a:ext uri="{FF2B5EF4-FFF2-40B4-BE49-F238E27FC236}">
                <a16:creationId xmlns:a16="http://schemas.microsoft.com/office/drawing/2014/main" id="{E8108271-98E1-D04C-B540-D26A291A7D0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931" t="4840" r="9778" b="10594"/>
          <a:stretch/>
        </p:blipFill>
        <p:spPr bwMode="auto">
          <a:xfrm>
            <a:off x="5619776" y="2512345"/>
            <a:ext cx="3258263" cy="1649753"/>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接點 44">
            <a:extLst>
              <a:ext uri="{FF2B5EF4-FFF2-40B4-BE49-F238E27FC236}">
                <a16:creationId xmlns:a16="http://schemas.microsoft.com/office/drawing/2014/main" id="{F0F04581-0BBA-7244-9F23-DC07A17417C9}"/>
              </a:ext>
            </a:extLst>
          </p:cNvPr>
          <p:cNvCxnSpPr/>
          <p:nvPr/>
        </p:nvCxnSpPr>
        <p:spPr>
          <a:xfrm>
            <a:off x="4915296" y="1143000"/>
            <a:ext cx="0" cy="1026858"/>
          </a:xfrm>
          <a:prstGeom prst="line">
            <a:avLst/>
          </a:prstGeom>
          <a:ln w="19050">
            <a:solidFill>
              <a:schemeClr val="tx1">
                <a:lumMod val="85000"/>
                <a:lumOff val="1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A3FFCC1E-93BB-BB47-B143-B184727B2747}"/>
              </a:ext>
            </a:extLst>
          </p:cNvPr>
          <p:cNvCxnSpPr>
            <a:cxnSpLocks/>
          </p:cNvCxnSpPr>
          <p:nvPr/>
        </p:nvCxnSpPr>
        <p:spPr>
          <a:xfrm>
            <a:off x="4915296" y="2169858"/>
            <a:ext cx="288000" cy="0"/>
          </a:xfrm>
          <a:prstGeom prst="line">
            <a:avLst/>
          </a:prstGeom>
          <a:ln w="19050">
            <a:solidFill>
              <a:schemeClr val="tx1">
                <a:lumMod val="85000"/>
                <a:lumOff val="1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DBD0131E-AB17-4D43-82FF-F8A3C67F60F1}"/>
              </a:ext>
            </a:extLst>
          </p:cNvPr>
          <p:cNvCxnSpPr>
            <a:cxnSpLocks/>
          </p:cNvCxnSpPr>
          <p:nvPr/>
        </p:nvCxnSpPr>
        <p:spPr>
          <a:xfrm>
            <a:off x="5202035" y="2160099"/>
            <a:ext cx="1261" cy="2421840"/>
          </a:xfrm>
          <a:prstGeom prst="line">
            <a:avLst/>
          </a:prstGeom>
          <a:ln w="19050">
            <a:solidFill>
              <a:schemeClr val="tx1">
                <a:lumMod val="85000"/>
                <a:lumOff val="1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117273D6-3FD1-CA40-84E4-529DB2DFDA44}"/>
              </a:ext>
            </a:extLst>
          </p:cNvPr>
          <p:cNvCxnSpPr>
            <a:cxnSpLocks/>
          </p:cNvCxnSpPr>
          <p:nvPr/>
        </p:nvCxnSpPr>
        <p:spPr>
          <a:xfrm>
            <a:off x="5202035" y="4588379"/>
            <a:ext cx="3753122" cy="0"/>
          </a:xfrm>
          <a:prstGeom prst="line">
            <a:avLst/>
          </a:prstGeom>
          <a:ln w="19050">
            <a:solidFill>
              <a:schemeClr val="tx1">
                <a:lumMod val="85000"/>
                <a:lumOff val="15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53" name="圖片 52">
            <a:extLst>
              <a:ext uri="{FF2B5EF4-FFF2-40B4-BE49-F238E27FC236}">
                <a16:creationId xmlns:a16="http://schemas.microsoft.com/office/drawing/2014/main" id="{1E2E505F-59E0-AB42-A87B-BF8935D6BB89}"/>
              </a:ext>
            </a:extLst>
          </p:cNvPr>
          <p:cNvPicPr>
            <a:picLocks noChangeAspect="1"/>
          </p:cNvPicPr>
          <p:nvPr/>
        </p:nvPicPr>
        <p:blipFill rotWithShape="1">
          <a:blip r:embed="rId12"/>
          <a:srcRect r="84984" b="2"/>
          <a:stretch/>
        </p:blipFill>
        <p:spPr>
          <a:xfrm>
            <a:off x="1214363" y="1372784"/>
            <a:ext cx="547017" cy="313846"/>
          </a:xfrm>
          <a:prstGeom prst="rect">
            <a:avLst/>
          </a:prstGeom>
        </p:spPr>
      </p:pic>
    </p:spTree>
    <p:extLst>
      <p:ext uri="{BB962C8B-B14F-4D97-AF65-F5344CB8AC3E}">
        <p14:creationId xmlns:p14="http://schemas.microsoft.com/office/powerpoint/2010/main" val="234846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DEE0987-BAC2-2E49-B57E-B5E65B1B8820}"/>
              </a:ext>
            </a:extLst>
          </p:cNvPr>
          <p:cNvSpPr>
            <a:spLocks noGrp="1"/>
          </p:cNvSpPr>
          <p:nvPr>
            <p:ph type="sldNum" sz="quarter" idx="12"/>
          </p:nvPr>
        </p:nvSpPr>
        <p:spPr/>
        <p:txBody>
          <a:bodyPr/>
          <a:lstStyle/>
          <a:p>
            <a:fld id="{837FDD2A-A019-DD4E-B4DC-C75AF499AB19}" type="slidenum">
              <a:rPr kumimoji="1" lang="zh-TW" altLang="en-US" smtClean="0"/>
              <a:t>6</a:t>
            </a:fld>
            <a:endParaRPr kumimoji="1"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84B1711A-3C37-784B-9473-250194ECF45C}"/>
                  </a:ext>
                </a:extLst>
              </p:cNvPr>
              <p:cNvSpPr txBox="1"/>
              <p:nvPr/>
            </p:nvSpPr>
            <p:spPr>
              <a:xfrm>
                <a:off x="2002497" y="446943"/>
                <a:ext cx="5164927" cy="380873"/>
              </a:xfrm>
              <a:prstGeom prst="rect">
                <a:avLst/>
              </a:prstGeom>
              <a:noFill/>
            </p:spPr>
            <p:txBody>
              <a:bodyPr wrap="square" rtlCol="0">
                <a:spAutoFit/>
              </a:bodyPr>
              <a:lstStyle/>
              <a:p>
                <a:r>
                  <a:rPr kumimoji="1" lang="en-US" altLang="zh-TW" dirty="0">
                    <a:highlight>
                      <a:srgbClr val="FFFF00"/>
                    </a:highlight>
                    <a:latin typeface="Chalkboard SE" panose="03050602040202020205" pitchFamily="66" charset="0"/>
                  </a:rPr>
                  <a:t>Step.1</a:t>
                </a:r>
                <a:r>
                  <a:rPr kumimoji="1" lang="en-US" altLang="zh-TW" dirty="0">
                    <a:latin typeface="Chalkboard SE" panose="03050602040202020205" pitchFamily="66" charset="0"/>
                  </a:rPr>
                  <a:t> -&gt; </a:t>
                </a:r>
                <a:r>
                  <a:rPr kumimoji="1" lang="en-US" altLang="zh-TW" dirty="0">
                    <a:highlight>
                      <a:srgbClr val="FFFF00"/>
                    </a:highlight>
                    <a:latin typeface="Chalkboard SE" panose="03050602040202020205" pitchFamily="66" charset="0"/>
                  </a:rPr>
                  <a:t>(Step.2 -&gt; Step.3)</a:t>
                </a:r>
                <a14:m>
                  <m:oMath xmlns:m="http://schemas.openxmlformats.org/officeDocument/2006/math">
                    <m:sSub>
                      <m:sSubPr>
                        <m:ctrlPr>
                          <a:rPr kumimoji="1" lang="en-US" altLang="zh-TW" i="1" baseline="30000" smtClean="0">
                            <a:highlight>
                              <a:srgbClr val="FFFF00"/>
                            </a:highlight>
                            <a:latin typeface="Cambria Math" panose="02040503050406030204" pitchFamily="18" charset="0"/>
                          </a:rPr>
                        </m:ctrlPr>
                      </m:sSubPr>
                      <m:e>
                        <m:r>
                          <a:rPr kumimoji="1" lang="en-US" altLang="zh-TW" b="0" i="1" baseline="30000" smtClean="0">
                            <a:highlight>
                              <a:srgbClr val="FFFF00"/>
                            </a:highlight>
                            <a:latin typeface="Cambria Math" panose="02040503050406030204" pitchFamily="18" charset="0"/>
                          </a:rPr>
                          <m:t>𝑁</m:t>
                        </m:r>
                      </m:e>
                      <m:sub>
                        <m:r>
                          <a:rPr kumimoji="1" lang="en-US" altLang="zh-TW" b="0" i="1" baseline="30000" smtClean="0">
                            <a:highlight>
                              <a:srgbClr val="FFFF00"/>
                            </a:highlight>
                            <a:latin typeface="Cambria Math" panose="02040503050406030204" pitchFamily="18" charset="0"/>
                          </a:rPr>
                          <m:t>𝑎𝑛𝑛𝑒𝑎𝑙𝑖𝑛𝑔</m:t>
                        </m:r>
                      </m:sub>
                    </m:sSub>
                  </m:oMath>
                </a14:m>
                <a:r>
                  <a:rPr kumimoji="1" lang="en-US" altLang="zh-TW" dirty="0">
                    <a:latin typeface="Chalkboard SE" panose="03050602040202020205" pitchFamily="66" charset="0"/>
                  </a:rPr>
                  <a:t> -&gt; </a:t>
                </a:r>
                <a:r>
                  <a:rPr kumimoji="1" lang="en-US" altLang="zh-TW" dirty="0">
                    <a:highlight>
                      <a:srgbClr val="FFFF00"/>
                    </a:highlight>
                    <a:latin typeface="Chalkboard SE" panose="03050602040202020205" pitchFamily="66" charset="0"/>
                  </a:rPr>
                  <a:t>Step.4</a:t>
                </a:r>
                <a:endParaRPr kumimoji="1" lang="zh-TW" altLang="en-US" dirty="0">
                  <a:highlight>
                    <a:srgbClr val="FFFF00"/>
                  </a:highlight>
                  <a:latin typeface="Chalkboard SE" panose="03050602040202020205" pitchFamily="66" charset="0"/>
                </a:endParaRPr>
              </a:p>
            </p:txBody>
          </p:sp>
        </mc:Choice>
        <mc:Fallback xmlns="">
          <p:sp>
            <p:nvSpPr>
              <p:cNvPr id="5" name="文字方塊 4">
                <a:extLst>
                  <a:ext uri="{FF2B5EF4-FFF2-40B4-BE49-F238E27FC236}">
                    <a16:creationId xmlns:a16="http://schemas.microsoft.com/office/drawing/2014/main" id="{84B1711A-3C37-784B-9473-250194ECF45C}"/>
                  </a:ext>
                </a:extLst>
              </p:cNvPr>
              <p:cNvSpPr txBox="1">
                <a:spLocks noRot="1" noChangeAspect="1" noMove="1" noResize="1" noEditPoints="1" noAdjustHandles="1" noChangeArrowheads="1" noChangeShapeType="1" noTextEdit="1"/>
              </p:cNvSpPr>
              <p:nvPr/>
            </p:nvSpPr>
            <p:spPr>
              <a:xfrm>
                <a:off x="2002497" y="446943"/>
                <a:ext cx="5164927" cy="380873"/>
              </a:xfrm>
              <a:prstGeom prst="rect">
                <a:avLst/>
              </a:prstGeom>
              <a:blipFill>
                <a:blip r:embed="rId2"/>
                <a:stretch>
                  <a:fillRect l="-980" t="-6452" b="-19355"/>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56671FDE-BF62-3B45-9E64-0D170B784BB8}"/>
              </a:ext>
            </a:extLst>
          </p:cNvPr>
          <p:cNvPicPr>
            <a:picLocks noChangeAspect="1"/>
          </p:cNvPicPr>
          <p:nvPr/>
        </p:nvPicPr>
        <p:blipFill rotWithShape="1">
          <a:blip r:embed="rId3"/>
          <a:srcRect t="1" r="50317" b="49920"/>
          <a:stretch/>
        </p:blipFill>
        <p:spPr>
          <a:xfrm>
            <a:off x="2540761" y="951590"/>
            <a:ext cx="2031239" cy="1931246"/>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32300BF-3490-574E-9727-16A05086745D}"/>
                  </a:ext>
                </a:extLst>
              </p:cNvPr>
              <p:cNvSpPr/>
              <p:nvPr/>
            </p:nvSpPr>
            <p:spPr>
              <a:xfrm>
                <a:off x="-33453" y="4939810"/>
                <a:ext cx="9236828" cy="1775743"/>
              </a:xfrm>
              <a:prstGeom prst="rect">
                <a:avLst/>
              </a:prstGeom>
              <a:solidFill>
                <a:schemeClr val="accent4">
                  <a:lumMod val="20000"/>
                  <a:lumOff val="80000"/>
                </a:schemeClr>
              </a:solidFill>
            </p:spPr>
            <p:txBody>
              <a:bodyPr wrap="square">
                <a:spAutoFit/>
              </a:bodyPr>
              <a:lstStyle/>
              <a:p>
                <a:pPr marL="285750" indent="-285750">
                  <a:buFont typeface="標準系統字體"/>
                  <a:buChar char="➤"/>
                </a:pPr>
                <a:r>
                  <a:rPr lang="en-US" altLang="zh-TW" dirty="0">
                    <a:solidFill>
                      <a:srgbClr val="1F0909"/>
                    </a:solidFill>
                    <a:highlight>
                      <a:srgbClr val="FFFF00"/>
                    </a:highlight>
                    <a:latin typeface="Mongolian Baiti" panose="03000500000000000000" pitchFamily="66" charset="0"/>
                    <a:cs typeface="Mongolian Baiti" panose="03000500000000000000" pitchFamily="66" charset="0"/>
                  </a:rPr>
                  <a:t>Step.1 </a:t>
                </a:r>
                <a:r>
                  <a:rPr lang="en-US" altLang="zh-TW" b="1" dirty="0">
                    <a:solidFill>
                      <a:srgbClr val="1F0909"/>
                    </a:solidFill>
                    <a:highlight>
                      <a:srgbClr val="FFFF00"/>
                    </a:highlight>
                    <a:latin typeface="Mongolian Baiti" panose="03000500000000000000" pitchFamily="66" charset="0"/>
                    <a:cs typeface="Mongolian Baiti" panose="03000500000000000000" pitchFamily="66" charset="0"/>
                  </a:rPr>
                  <a:t>Warm-up</a:t>
                </a:r>
                <a:r>
                  <a:rPr lang="en-US" altLang="zh-TW" dirty="0">
                    <a:solidFill>
                      <a:srgbClr val="1F0909"/>
                    </a:solidFill>
                    <a:latin typeface="Mongolian Baiti" panose="03000500000000000000" pitchFamily="66" charset="0"/>
                    <a:cs typeface="Mongolian Baiti" panose="03000500000000000000" pitchFamily="66" charset="0"/>
                  </a:rPr>
                  <a:t>: Preparing initial Gibbs energy (initial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𝐹</m:t>
                        </m:r>
                      </m:e>
                      <m:sub>
                        <m:r>
                          <a:rPr lang="en-US" altLang="zh-TW" i="1">
                            <a:latin typeface="Cambria Math" panose="02040503050406030204" pitchFamily="18" charset="0"/>
                            <a:ea typeface="Cambria Math" panose="02040503050406030204" pitchFamily="18" charset="0"/>
                          </a:rPr>
                          <m:t>𝜆</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𝑡</m:t>
                        </m:r>
                      </m:e>
                    </m:d>
                  </m:oMath>
                </a14:m>
                <a:r>
                  <a:rPr lang="en-US" altLang="zh-TW" dirty="0">
                    <a:solidFill>
                      <a:srgbClr val="1F0909"/>
                    </a:solidFill>
                    <a:latin typeface="Mongolian Baiti" panose="03000500000000000000" pitchFamily="66" charset="0"/>
                    <a:cs typeface="Mongolian Baiti" panose="03000500000000000000" pitchFamily="66" charset="0"/>
                  </a:rPr>
                  <a:t>) under initial configuration @ time t = 0</a:t>
                </a:r>
              </a:p>
              <a:p>
                <a:pPr marL="285750" indent="-285750">
                  <a:buFont typeface="標準系統字體"/>
                  <a:buChar char="➤"/>
                </a:pPr>
                <a:r>
                  <a:rPr lang="en-US" altLang="zh-TW" dirty="0">
                    <a:solidFill>
                      <a:srgbClr val="1F0909"/>
                    </a:solidFill>
                    <a:highlight>
                      <a:srgbClr val="FFFF00"/>
                    </a:highlight>
                    <a:latin typeface="Mongolian Baiti" panose="03000500000000000000" pitchFamily="66" charset="0"/>
                    <a:cs typeface="Mongolian Baiti" panose="03000500000000000000" pitchFamily="66" charset="0"/>
                  </a:rPr>
                  <a:t>Step.2 </a:t>
                </a:r>
                <a:r>
                  <a:rPr lang="en-US" altLang="zh-TW" b="1" dirty="0">
                    <a:solidFill>
                      <a:srgbClr val="1F0909"/>
                    </a:solidFill>
                    <a:highlight>
                      <a:srgbClr val="FFFF00"/>
                    </a:highlight>
                    <a:latin typeface="Mongolian Baiti" panose="03000500000000000000" pitchFamily="66" charset="0"/>
                    <a:cs typeface="Mongolian Baiti" panose="03000500000000000000" pitchFamily="66" charset="0"/>
                  </a:rPr>
                  <a:t>Annealing</a:t>
                </a:r>
                <a:r>
                  <a:rPr lang="en-US" altLang="zh-TW" dirty="0">
                    <a:solidFill>
                      <a:srgbClr val="1F0909"/>
                    </a:solidFill>
                    <a:latin typeface="Mongolian Baiti" panose="03000500000000000000" pitchFamily="66" charset="0"/>
                    <a:cs typeface="Mongolian Baiti" panose="03000500000000000000" pitchFamily="66" charset="0"/>
                  </a:rPr>
                  <a:t>: Reduce the temperature from T(t) to T(t+</a:t>
                </a:r>
                <a:r>
                  <a:rPr lang="el-GR" altLang="zh-TW" dirty="0">
                    <a:solidFill>
                      <a:srgbClr val="1F0909"/>
                    </a:solidFill>
                    <a:latin typeface="PT Serif" panose="020A0603040505020204" pitchFamily="18" charset="0"/>
                    <a:cs typeface="Mongolian Baiti" panose="03000500000000000000" pitchFamily="66" charset="0"/>
                  </a:rPr>
                  <a:t>δ</a:t>
                </a:r>
                <a:r>
                  <a:rPr lang="en-US" altLang="zh-TW" dirty="0">
                    <a:solidFill>
                      <a:srgbClr val="1F0909"/>
                    </a:solidFill>
                    <a:latin typeface="Mongolian Baiti" panose="03000500000000000000" pitchFamily="66" charset="0"/>
                    <a:cs typeface="Mongolian Baiti" panose="03000500000000000000" pitchFamily="66" charset="0"/>
                  </a:rPr>
                  <a:t>t) </a:t>
                </a:r>
              </a:p>
              <a:p>
                <a:pPr marL="285750" indent="-285750">
                  <a:buFont typeface="標準系統字體"/>
                  <a:buChar char="➤"/>
                </a:pPr>
                <a:r>
                  <a:rPr lang="en-US" altLang="zh-TW" dirty="0">
                    <a:solidFill>
                      <a:srgbClr val="1F0909"/>
                    </a:solidFill>
                    <a:highlight>
                      <a:srgbClr val="FFFF00"/>
                    </a:highlight>
                    <a:latin typeface="Mongolian Baiti" panose="03000500000000000000" pitchFamily="66" charset="0"/>
                    <a:cs typeface="Mongolian Baiti" panose="03000500000000000000" pitchFamily="66" charset="0"/>
                  </a:rPr>
                  <a:t>Step.3 </a:t>
                </a:r>
                <a:r>
                  <a:rPr lang="en-US" altLang="zh-TW" b="1" dirty="0">
                    <a:solidFill>
                      <a:srgbClr val="1F0909"/>
                    </a:solidFill>
                    <a:highlight>
                      <a:srgbClr val="FFFF00"/>
                    </a:highlight>
                    <a:latin typeface="Mongolian Baiti" panose="03000500000000000000" pitchFamily="66" charset="0"/>
                    <a:cs typeface="Mongolian Baiti" panose="03000500000000000000" pitchFamily="66" charset="0"/>
                  </a:rPr>
                  <a:t>Training</a:t>
                </a:r>
                <a:r>
                  <a:rPr lang="en-US" altLang="zh-TW" dirty="0">
                    <a:solidFill>
                      <a:srgbClr val="1F0909"/>
                    </a:solidFill>
                    <a:latin typeface="Mongolian Baiti" panose="03000500000000000000" pitchFamily="66" charset="0"/>
                    <a:cs typeface="Mongolian Baiti" panose="03000500000000000000" pitchFamily="66" charset="0"/>
                  </a:rPr>
                  <a:t>: Tuning the parameters of the minimize the objective function, i.e. using gradient descent to get closer to the ground energy at time t’ (= t+</a:t>
                </a:r>
                <a:r>
                  <a:rPr lang="el-GR" altLang="zh-TW" dirty="0">
                    <a:solidFill>
                      <a:srgbClr val="1F0909"/>
                    </a:solidFill>
                    <a:latin typeface="PT Serif" panose="020A0603040505020204" pitchFamily="18" charset="0"/>
                    <a:cs typeface="Mongolian Baiti" panose="03000500000000000000" pitchFamily="66" charset="0"/>
                  </a:rPr>
                  <a:t>δ</a:t>
                </a:r>
                <a:r>
                  <a:rPr lang="en-US" altLang="zh-TW" dirty="0">
                    <a:solidFill>
                      <a:srgbClr val="1F0909"/>
                    </a:solidFill>
                    <a:latin typeface="Mongolian Baiti" panose="03000500000000000000" pitchFamily="66" charset="0"/>
                    <a:cs typeface="Mongolian Baiti" panose="03000500000000000000" pitchFamily="66" charset="0"/>
                  </a:rPr>
                  <a:t>t)</a:t>
                </a:r>
              </a:p>
              <a:p>
                <a:pPr marL="285750" indent="-285750">
                  <a:buFont typeface="標準系統字體"/>
                  <a:buChar char="➤"/>
                </a:pPr>
                <a:r>
                  <a:rPr lang="en-US" altLang="zh-TW" dirty="0">
                    <a:solidFill>
                      <a:srgbClr val="1F0909"/>
                    </a:solidFill>
                    <a:highlight>
                      <a:srgbClr val="FFFF00"/>
                    </a:highlight>
                    <a:latin typeface="Mongolian Baiti" panose="03000500000000000000" pitchFamily="66" charset="0"/>
                    <a:cs typeface="Mongolian Baiti" panose="03000500000000000000" pitchFamily="66" charset="0"/>
                  </a:rPr>
                  <a:t>Step.4 </a:t>
                </a:r>
                <a:r>
                  <a:rPr lang="en-US" altLang="zh-TW" b="1" dirty="0">
                    <a:solidFill>
                      <a:srgbClr val="1F0909"/>
                    </a:solidFill>
                    <a:highlight>
                      <a:srgbClr val="FFFF00"/>
                    </a:highlight>
                    <a:latin typeface="Mongolian Baiti" panose="03000500000000000000" pitchFamily="66" charset="0"/>
                    <a:cs typeface="Mongolian Baiti" panose="03000500000000000000" pitchFamily="66" charset="0"/>
                  </a:rPr>
                  <a:t>Final</a:t>
                </a:r>
                <a:r>
                  <a:rPr lang="en-US" altLang="zh-TW" dirty="0">
                    <a:solidFill>
                      <a:srgbClr val="1F0909"/>
                    </a:solidFill>
                    <a:latin typeface="Mongolian Baiti" panose="03000500000000000000" pitchFamily="66" charset="0"/>
                    <a:cs typeface="Mongolian Baiti" panose="03000500000000000000" pitchFamily="66" charset="0"/>
                  </a:rPr>
                  <a:t>: Looping over steps 2 and 3 until t = 1, totally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𝑁</m:t>
                        </m:r>
                      </m:e>
                      <m:sub>
                        <m:r>
                          <a:rPr kumimoji="1" lang="en-US" altLang="zh-TW" i="1" dirty="0">
                            <a:latin typeface="Cambria Math" panose="02040503050406030204" pitchFamily="18" charset="0"/>
                          </a:rPr>
                          <m:t>𝑠𝑡𝑒𝑝𝑠</m:t>
                        </m:r>
                      </m:sub>
                    </m:sSub>
                  </m:oMath>
                </a14:m>
                <a:r>
                  <a:rPr lang="en-US" altLang="zh-TW" b="0" i="0" u="none" strike="noStrike" dirty="0">
                    <a:solidFill>
                      <a:srgbClr val="1F0909"/>
                    </a:solidFill>
                    <a:effectLst/>
                    <a:latin typeface="Mongolian Baiti" panose="03000500000000000000" pitchFamily="66" charset="0"/>
                    <a:cs typeface="Mongolian Baiti" panose="03000500000000000000" pitchFamily="66" charset="0"/>
                  </a:rPr>
                  <a:t> times for gradient descent</a:t>
                </a:r>
              </a:p>
            </p:txBody>
          </p:sp>
        </mc:Choice>
        <mc:Fallback xmlns="">
          <p:sp>
            <p:nvSpPr>
              <p:cNvPr id="12" name="矩形 11">
                <a:extLst>
                  <a:ext uri="{FF2B5EF4-FFF2-40B4-BE49-F238E27FC236}">
                    <a16:creationId xmlns:a16="http://schemas.microsoft.com/office/drawing/2014/main" id="{432300BF-3490-574E-9727-16A05086745D}"/>
                  </a:ext>
                </a:extLst>
              </p:cNvPr>
              <p:cNvSpPr>
                <a:spLocks noRot="1" noChangeAspect="1" noMove="1" noResize="1" noEditPoints="1" noAdjustHandles="1" noChangeArrowheads="1" noChangeShapeType="1" noTextEdit="1"/>
              </p:cNvSpPr>
              <p:nvPr/>
            </p:nvSpPr>
            <p:spPr>
              <a:xfrm>
                <a:off x="-33453" y="4939810"/>
                <a:ext cx="9236828" cy="1775743"/>
              </a:xfrm>
              <a:prstGeom prst="rect">
                <a:avLst/>
              </a:prstGeom>
              <a:blipFill>
                <a:blip r:embed="rId4"/>
                <a:stretch>
                  <a:fillRect l="-687" t="-2837" b="-4255"/>
                </a:stretch>
              </a:blipFill>
            </p:spPr>
            <p:txBody>
              <a:bodyPr/>
              <a:lstStyle/>
              <a:p>
                <a:r>
                  <a:rPr lang="zh-TW" altLang="en-US">
                    <a:noFill/>
                  </a:rPr>
                  <a:t> </a:t>
                </a:r>
              </a:p>
            </p:txBody>
          </p:sp>
        </mc:Fallback>
      </mc:AlternateContent>
      <p:pic>
        <p:nvPicPr>
          <p:cNvPr id="13" name="圖片 12">
            <a:extLst>
              <a:ext uri="{FF2B5EF4-FFF2-40B4-BE49-F238E27FC236}">
                <a16:creationId xmlns:a16="http://schemas.microsoft.com/office/drawing/2014/main" id="{C4F37C06-DD7F-7443-B8B7-DD24669DDB11}"/>
              </a:ext>
            </a:extLst>
          </p:cNvPr>
          <p:cNvPicPr>
            <a:picLocks noChangeAspect="1"/>
          </p:cNvPicPr>
          <p:nvPr/>
        </p:nvPicPr>
        <p:blipFill rotWithShape="1">
          <a:blip r:embed="rId3"/>
          <a:srcRect l="50858" b="49920"/>
          <a:stretch/>
        </p:blipFill>
        <p:spPr>
          <a:xfrm>
            <a:off x="4572000" y="952792"/>
            <a:ext cx="2009142" cy="1931246"/>
          </a:xfrm>
          <a:prstGeom prst="rect">
            <a:avLst/>
          </a:prstGeom>
        </p:spPr>
      </p:pic>
      <p:pic>
        <p:nvPicPr>
          <p:cNvPr id="14" name="圖片 13">
            <a:extLst>
              <a:ext uri="{FF2B5EF4-FFF2-40B4-BE49-F238E27FC236}">
                <a16:creationId xmlns:a16="http://schemas.microsoft.com/office/drawing/2014/main" id="{75C5CC55-051A-B34E-AD67-362580BE5999}"/>
              </a:ext>
            </a:extLst>
          </p:cNvPr>
          <p:cNvPicPr>
            <a:picLocks noChangeAspect="1"/>
          </p:cNvPicPr>
          <p:nvPr/>
        </p:nvPicPr>
        <p:blipFill rotWithShape="1">
          <a:blip r:embed="rId3"/>
          <a:srcRect l="50858" t="49388" b="1"/>
          <a:stretch/>
        </p:blipFill>
        <p:spPr>
          <a:xfrm>
            <a:off x="4572434" y="2850529"/>
            <a:ext cx="2009142" cy="1951779"/>
          </a:xfrm>
          <a:prstGeom prst="rect">
            <a:avLst/>
          </a:prstGeom>
        </p:spPr>
      </p:pic>
      <p:pic>
        <p:nvPicPr>
          <p:cNvPr id="15" name="圖片 14">
            <a:extLst>
              <a:ext uri="{FF2B5EF4-FFF2-40B4-BE49-F238E27FC236}">
                <a16:creationId xmlns:a16="http://schemas.microsoft.com/office/drawing/2014/main" id="{8E4F8E26-7576-344A-B62B-1CFF0927670E}"/>
              </a:ext>
            </a:extLst>
          </p:cNvPr>
          <p:cNvPicPr>
            <a:picLocks noChangeAspect="1"/>
          </p:cNvPicPr>
          <p:nvPr/>
        </p:nvPicPr>
        <p:blipFill rotWithShape="1">
          <a:blip r:embed="rId3"/>
          <a:srcRect t="49388" r="50858"/>
          <a:stretch/>
        </p:blipFill>
        <p:spPr>
          <a:xfrm>
            <a:off x="2563292" y="2857132"/>
            <a:ext cx="2009142" cy="1951779"/>
          </a:xfrm>
          <a:prstGeom prst="rect">
            <a:avLst/>
          </a:prstGeom>
        </p:spPr>
      </p:pic>
      <p:pic>
        <p:nvPicPr>
          <p:cNvPr id="17" name="圖片 16">
            <a:extLst>
              <a:ext uri="{FF2B5EF4-FFF2-40B4-BE49-F238E27FC236}">
                <a16:creationId xmlns:a16="http://schemas.microsoft.com/office/drawing/2014/main" id="{51618A87-3547-6148-AD4A-AA99DF3485C2}"/>
              </a:ext>
            </a:extLst>
          </p:cNvPr>
          <p:cNvPicPr>
            <a:picLocks noChangeAspect="1"/>
          </p:cNvPicPr>
          <p:nvPr/>
        </p:nvPicPr>
        <p:blipFill>
          <a:blip r:embed="rId5"/>
          <a:stretch>
            <a:fillRect/>
          </a:stretch>
        </p:blipFill>
        <p:spPr>
          <a:xfrm>
            <a:off x="5832396" y="-9906"/>
            <a:ext cx="3092148" cy="266400"/>
          </a:xfrm>
          <a:prstGeom prst="rect">
            <a:avLst/>
          </a:prstGeom>
        </p:spPr>
      </p:pic>
    </p:spTree>
    <p:extLst>
      <p:ext uri="{BB962C8B-B14F-4D97-AF65-F5344CB8AC3E}">
        <p14:creationId xmlns:p14="http://schemas.microsoft.com/office/powerpoint/2010/main" val="2557013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3DF023FE-1D26-4E42-8A87-5C11938644EA}"/>
              </a:ext>
            </a:extLst>
          </p:cNvPr>
          <p:cNvPicPr>
            <a:picLocks noChangeAspect="1"/>
          </p:cNvPicPr>
          <p:nvPr/>
        </p:nvPicPr>
        <p:blipFill>
          <a:blip r:embed="rId3"/>
          <a:stretch>
            <a:fillRect/>
          </a:stretch>
        </p:blipFill>
        <p:spPr>
          <a:xfrm>
            <a:off x="4572000" y="3219504"/>
            <a:ext cx="4262168" cy="3146079"/>
          </a:xfrm>
          <a:prstGeom prst="rect">
            <a:avLst/>
          </a:prstGeom>
        </p:spPr>
      </p:pic>
      <p:sp>
        <p:nvSpPr>
          <p:cNvPr id="2" name="標題 1">
            <a:extLst>
              <a:ext uri="{FF2B5EF4-FFF2-40B4-BE49-F238E27FC236}">
                <a16:creationId xmlns:a16="http://schemas.microsoft.com/office/drawing/2014/main" id="{07BFCF20-B1F7-9543-A78E-A6746DE25013}"/>
              </a:ext>
            </a:extLst>
          </p:cNvPr>
          <p:cNvSpPr>
            <a:spLocks noGrp="1"/>
          </p:cNvSpPr>
          <p:nvPr>
            <p:ph type="title"/>
          </p:nvPr>
        </p:nvSpPr>
        <p:spPr/>
        <p:txBody>
          <a:bodyPr/>
          <a:lstStyle/>
          <a:p>
            <a:r>
              <a:rPr kumimoji="1" lang="en-US" altLang="zh-TW" dirty="0"/>
              <a:t>Simulated Quantum Annealing (SQA)</a:t>
            </a:r>
            <a:endParaRPr kumimoji="1" lang="zh-TW" altLang="en-US" dirty="0"/>
          </a:p>
        </p:txBody>
      </p:sp>
      <p:sp>
        <p:nvSpPr>
          <p:cNvPr id="4" name="投影片編號版面配置區 3">
            <a:extLst>
              <a:ext uri="{FF2B5EF4-FFF2-40B4-BE49-F238E27FC236}">
                <a16:creationId xmlns:a16="http://schemas.microsoft.com/office/drawing/2014/main" id="{F3205953-9D22-5541-979F-AA0809E8CC0A}"/>
              </a:ext>
            </a:extLst>
          </p:cNvPr>
          <p:cNvSpPr>
            <a:spLocks noGrp="1"/>
          </p:cNvSpPr>
          <p:nvPr>
            <p:ph type="sldNum" sz="quarter" idx="12"/>
          </p:nvPr>
        </p:nvSpPr>
        <p:spPr/>
        <p:txBody>
          <a:bodyPr/>
          <a:lstStyle/>
          <a:p>
            <a:fld id="{837FDD2A-A019-DD4E-B4DC-C75AF499AB19}" type="slidenum">
              <a:rPr kumimoji="1" lang="zh-TW" altLang="en-US" smtClean="0"/>
              <a:pPr/>
              <a:t>7</a:t>
            </a:fld>
            <a:endParaRPr kumimoji="1" lang="zh-TW" altLang="en-US" dirty="0"/>
          </a:p>
        </p:txBody>
      </p:sp>
      <p:pic>
        <p:nvPicPr>
          <p:cNvPr id="7176" name="Picture 8" descr="Energy diagram: double-well potential.">
            <a:extLst>
              <a:ext uri="{FF2B5EF4-FFF2-40B4-BE49-F238E27FC236}">
                <a16:creationId xmlns:a16="http://schemas.microsoft.com/office/drawing/2014/main" id="{005FC12C-EB90-6442-8CE9-22359E2B9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216" y="1450614"/>
            <a:ext cx="7319067" cy="1594693"/>
          </a:xfrm>
          <a:prstGeom prst="rect">
            <a:avLst/>
          </a:prstGeom>
          <a:noFill/>
        </p:spPr>
      </p:pic>
      <p:sp>
        <p:nvSpPr>
          <p:cNvPr id="7" name="內容版面配置區 6">
            <a:extLst>
              <a:ext uri="{FF2B5EF4-FFF2-40B4-BE49-F238E27FC236}">
                <a16:creationId xmlns:a16="http://schemas.microsoft.com/office/drawing/2014/main" id="{9E041F6B-D759-AC42-8940-20C11565BB0E}"/>
              </a:ext>
            </a:extLst>
          </p:cNvPr>
          <p:cNvSpPr>
            <a:spLocks noGrp="1"/>
          </p:cNvSpPr>
          <p:nvPr>
            <p:ph idx="1"/>
          </p:nvPr>
        </p:nvSpPr>
        <p:spPr>
          <a:xfrm>
            <a:off x="628650" y="939745"/>
            <a:ext cx="7886700" cy="510869"/>
          </a:xfrm>
        </p:spPr>
        <p:txBody>
          <a:bodyPr>
            <a:normAutofit/>
          </a:bodyPr>
          <a:lstStyle/>
          <a:p>
            <a:r>
              <a:rPr kumimoji="1" lang="en-US" altLang="zh-TW" sz="2400" dirty="0"/>
              <a:t>Quantum Annealing</a:t>
            </a:r>
            <a:endParaRPr kumimoji="1" lang="zh-TW" altLang="en-US" sz="2400" dirty="0"/>
          </a:p>
        </p:txBody>
      </p:sp>
      <p:pic>
        <p:nvPicPr>
          <p:cNvPr id="64" name="圖片 63">
            <a:extLst>
              <a:ext uri="{FF2B5EF4-FFF2-40B4-BE49-F238E27FC236}">
                <a16:creationId xmlns:a16="http://schemas.microsoft.com/office/drawing/2014/main" id="{CA224E42-2B36-1749-A7CC-5F10007CFC12}"/>
              </a:ext>
            </a:extLst>
          </p:cNvPr>
          <p:cNvPicPr>
            <a:picLocks noChangeAspect="1"/>
          </p:cNvPicPr>
          <p:nvPr/>
        </p:nvPicPr>
        <p:blipFill>
          <a:blip r:embed="rId5"/>
          <a:stretch>
            <a:fillRect/>
          </a:stretch>
        </p:blipFill>
        <p:spPr>
          <a:xfrm>
            <a:off x="2239804" y="3219504"/>
            <a:ext cx="2263367" cy="3146079"/>
          </a:xfrm>
          <a:prstGeom prst="rect">
            <a:avLst/>
          </a:prstGeom>
        </p:spPr>
      </p:pic>
      <p:pic>
        <p:nvPicPr>
          <p:cNvPr id="67" name="圖片 66">
            <a:extLst>
              <a:ext uri="{FF2B5EF4-FFF2-40B4-BE49-F238E27FC236}">
                <a16:creationId xmlns:a16="http://schemas.microsoft.com/office/drawing/2014/main" id="{6C61A862-F45D-474D-95DE-FC028FFECBBE}"/>
              </a:ext>
            </a:extLst>
          </p:cNvPr>
          <p:cNvPicPr>
            <a:picLocks noChangeAspect="1"/>
          </p:cNvPicPr>
          <p:nvPr/>
        </p:nvPicPr>
        <p:blipFill>
          <a:blip r:embed="rId6"/>
          <a:stretch>
            <a:fillRect/>
          </a:stretch>
        </p:blipFill>
        <p:spPr>
          <a:xfrm>
            <a:off x="0" y="3166922"/>
            <a:ext cx="2205390" cy="1589932"/>
          </a:xfrm>
          <a:prstGeom prst="rect">
            <a:avLst/>
          </a:prstGeom>
        </p:spPr>
      </p:pic>
    </p:spTree>
    <p:extLst>
      <p:ext uri="{BB962C8B-B14F-4D97-AF65-F5344CB8AC3E}">
        <p14:creationId xmlns:p14="http://schemas.microsoft.com/office/powerpoint/2010/main" val="3222377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AB5AFE-1CCD-FE4E-A5BD-19C9568E2687}"/>
              </a:ext>
            </a:extLst>
          </p:cNvPr>
          <p:cNvSpPr>
            <a:spLocks noGrp="1"/>
          </p:cNvSpPr>
          <p:nvPr>
            <p:ph type="title"/>
          </p:nvPr>
        </p:nvSpPr>
        <p:spPr/>
        <p:txBody>
          <a:bodyPr>
            <a:noAutofit/>
          </a:bodyPr>
          <a:lstStyle/>
          <a:p>
            <a:r>
              <a:rPr kumimoji="1" lang="en-US" altLang="zh-TW" sz="2800" dirty="0"/>
              <a:t>Variational Quantum Annealing (VQA) protocol</a:t>
            </a:r>
            <a:endParaRPr kumimoji="1" lang="zh-TW" altLang="en-US" sz="2800" dirty="0"/>
          </a:p>
        </p:txBody>
      </p:sp>
      <p:sp>
        <p:nvSpPr>
          <p:cNvPr id="4" name="投影片編號版面配置區 3">
            <a:extLst>
              <a:ext uri="{FF2B5EF4-FFF2-40B4-BE49-F238E27FC236}">
                <a16:creationId xmlns:a16="http://schemas.microsoft.com/office/drawing/2014/main" id="{E9ADBDB8-A15E-3849-B9CA-6AB3FCF3D9DB}"/>
              </a:ext>
            </a:extLst>
          </p:cNvPr>
          <p:cNvSpPr>
            <a:spLocks noGrp="1"/>
          </p:cNvSpPr>
          <p:nvPr>
            <p:ph type="sldNum" sz="quarter" idx="12"/>
          </p:nvPr>
        </p:nvSpPr>
        <p:spPr/>
        <p:txBody>
          <a:bodyPr/>
          <a:lstStyle/>
          <a:p>
            <a:fld id="{837FDD2A-A019-DD4E-B4DC-C75AF499AB19}" type="slidenum">
              <a:rPr kumimoji="1" lang="zh-TW" altLang="en-US" smtClean="0"/>
              <a:pPr/>
              <a:t>8</a:t>
            </a:fld>
            <a:endParaRPr kumimoji="1" lang="zh-TW" altLang="en-US" dirty="0"/>
          </a:p>
        </p:txBody>
      </p:sp>
      <mc:AlternateContent xmlns:mc="http://schemas.openxmlformats.org/markup-compatibility/2006">
        <mc:Choice xmlns:a14="http://schemas.microsoft.com/office/drawing/2010/main" Requires="a14">
          <p:sp>
            <p:nvSpPr>
              <p:cNvPr id="25" name="內容版面配置區 24">
                <a:extLst>
                  <a:ext uri="{FF2B5EF4-FFF2-40B4-BE49-F238E27FC236}">
                    <a16:creationId xmlns:a16="http://schemas.microsoft.com/office/drawing/2014/main" id="{D771314F-004A-7F43-9FA4-933585E87C2B}"/>
                  </a:ext>
                </a:extLst>
              </p:cNvPr>
              <p:cNvSpPr>
                <a:spLocks noGrp="1"/>
              </p:cNvSpPr>
              <p:nvPr>
                <p:ph idx="1"/>
              </p:nvPr>
            </p:nvSpPr>
            <p:spPr>
              <a:xfrm>
                <a:off x="219703" y="629448"/>
                <a:ext cx="8853208" cy="6029769"/>
              </a:xfrm>
            </p:spPr>
            <p:txBody>
              <a:bodyPr>
                <a:normAutofit fontScale="62500" lnSpcReduction="20000"/>
              </a:bodyPr>
              <a:lstStyle/>
              <a:p>
                <a:pPr marL="0" indent="0">
                  <a:lnSpc>
                    <a:spcPct val="120000"/>
                  </a:lnSpc>
                  <a:buNone/>
                </a:pPr>
                <a:endParaRPr kumimoji="1" lang="en-US" altLang="zh-TW" sz="3200" dirty="0">
                  <a:highlight>
                    <a:srgbClr val="FFFF00"/>
                  </a:highlight>
                </a:endParaRPr>
              </a:p>
              <a:p>
                <a:pPr>
                  <a:lnSpc>
                    <a:spcPct val="120000"/>
                  </a:lnSpc>
                </a:pPr>
                <a:r>
                  <a:rPr lang="en-US" altLang="zh-TW" sz="3200" dirty="0"/>
                  <a:t>Energy function </a:t>
                </a:r>
                <a:r>
                  <a:rPr kumimoji="1" lang="en-US" altLang="zh-TW" sz="3200" dirty="0">
                    <a:latin typeface="Cambria Math" panose="02040503050406030204" pitchFamily="18" charset="0"/>
                  </a:rPr>
                  <a:t>: </a:t>
                </a:r>
                <a14:m>
                  <m:oMath xmlns:m="http://schemas.openxmlformats.org/officeDocument/2006/math">
                    <m:acc>
                      <m:accPr>
                        <m:chr m:val="̂"/>
                        <m:ctrlPr>
                          <a:rPr kumimoji="1" lang="zh-TW" altLang="en-US" sz="3200" i="1">
                            <a:latin typeface="Cambria Math" panose="02040503050406030204" pitchFamily="18" charset="0"/>
                          </a:rPr>
                        </m:ctrlPr>
                      </m:accPr>
                      <m:e>
                        <m:r>
                          <a:rPr kumimoji="1" lang="en-US" altLang="zh-TW" sz="3200" i="1">
                            <a:latin typeface="Cambria Math" panose="02040503050406030204" pitchFamily="18" charset="0"/>
                          </a:rPr>
                          <m:t>𝐻</m:t>
                        </m:r>
                      </m:e>
                    </m:acc>
                    <m:d>
                      <m:dPr>
                        <m:ctrlPr>
                          <a:rPr kumimoji="1" lang="en-US" altLang="zh-TW" sz="3200" i="1">
                            <a:latin typeface="Cambria Math" panose="02040503050406030204" pitchFamily="18" charset="0"/>
                          </a:rPr>
                        </m:ctrlPr>
                      </m:dPr>
                      <m:e>
                        <m:r>
                          <a:rPr kumimoji="1" lang="en-US" altLang="zh-TW" sz="3200" i="1">
                            <a:latin typeface="Cambria Math" panose="02040503050406030204" pitchFamily="18" charset="0"/>
                          </a:rPr>
                          <m:t>𝑡</m:t>
                        </m:r>
                      </m:e>
                    </m:d>
                    <m:r>
                      <a:rPr kumimoji="1" lang="en-US" altLang="zh-TW" sz="3200" i="1">
                        <a:latin typeface="Cambria Math" panose="02040503050406030204" pitchFamily="18" charset="0"/>
                      </a:rPr>
                      <m:t>=</m:t>
                    </m:r>
                    <m:sSub>
                      <m:sSubPr>
                        <m:ctrlPr>
                          <a:rPr kumimoji="1" lang="en-US" altLang="zh-TW" sz="3200" i="1">
                            <a:latin typeface="Cambria Math" panose="02040503050406030204" pitchFamily="18" charset="0"/>
                          </a:rPr>
                        </m:ctrlPr>
                      </m:sSubPr>
                      <m:e>
                        <m:acc>
                          <m:accPr>
                            <m:chr m:val="̂"/>
                            <m:ctrlPr>
                              <a:rPr kumimoji="1" lang="zh-TW" altLang="en-US" sz="3200" i="1">
                                <a:latin typeface="Cambria Math" panose="02040503050406030204" pitchFamily="18" charset="0"/>
                              </a:rPr>
                            </m:ctrlPr>
                          </m:accPr>
                          <m:e>
                            <m:r>
                              <a:rPr kumimoji="1" lang="en-US" altLang="zh-TW" sz="3200" i="1">
                                <a:latin typeface="Cambria Math" panose="02040503050406030204" pitchFamily="18" charset="0"/>
                              </a:rPr>
                              <m:t>𝐻</m:t>
                            </m:r>
                          </m:e>
                        </m:acc>
                      </m:e>
                      <m:sub>
                        <m:r>
                          <a:rPr kumimoji="1" lang="en-US" altLang="zh-TW" sz="3200" i="1">
                            <a:latin typeface="Cambria Math" panose="02040503050406030204" pitchFamily="18" charset="0"/>
                          </a:rPr>
                          <m:t>𝑡𝑎𝑟𝑔𝑒𝑡</m:t>
                        </m:r>
                      </m:sub>
                    </m:sSub>
                    <m:r>
                      <a:rPr kumimoji="1" lang="en-US" altLang="zh-TW" sz="3200" i="1">
                        <a:latin typeface="Cambria Math" panose="02040503050406030204" pitchFamily="18" charset="0"/>
                      </a:rPr>
                      <m:t>+</m:t>
                    </m:r>
                    <m:r>
                      <a:rPr kumimoji="1" lang="en-US" altLang="zh-TW" sz="3200" i="1">
                        <a:latin typeface="Cambria Math" panose="02040503050406030204" pitchFamily="18" charset="0"/>
                      </a:rPr>
                      <m:t>𝑓</m:t>
                    </m:r>
                    <m:d>
                      <m:dPr>
                        <m:ctrlPr>
                          <a:rPr kumimoji="1" lang="en-US" altLang="zh-TW" sz="3200" i="1">
                            <a:latin typeface="Cambria Math" panose="02040503050406030204" pitchFamily="18" charset="0"/>
                          </a:rPr>
                        </m:ctrlPr>
                      </m:dPr>
                      <m:e>
                        <m:r>
                          <a:rPr kumimoji="1" lang="en-US" altLang="zh-TW" sz="3200" i="1">
                            <a:latin typeface="Cambria Math" panose="02040503050406030204" pitchFamily="18" charset="0"/>
                          </a:rPr>
                          <m:t>𝑡</m:t>
                        </m:r>
                      </m:e>
                    </m:d>
                    <m:sSub>
                      <m:sSubPr>
                        <m:ctrlPr>
                          <a:rPr kumimoji="1" lang="en-US" altLang="zh-TW" sz="3200" i="1">
                            <a:latin typeface="Cambria Math" panose="02040503050406030204" pitchFamily="18" charset="0"/>
                          </a:rPr>
                        </m:ctrlPr>
                      </m:sSubPr>
                      <m:e>
                        <m:acc>
                          <m:accPr>
                            <m:chr m:val="̂"/>
                            <m:ctrlPr>
                              <a:rPr kumimoji="1" lang="zh-TW" altLang="en-US" sz="3200" i="1">
                                <a:latin typeface="Cambria Math" panose="02040503050406030204" pitchFamily="18" charset="0"/>
                              </a:rPr>
                            </m:ctrlPr>
                          </m:accPr>
                          <m:e>
                            <m:r>
                              <a:rPr kumimoji="1" lang="en-US" altLang="zh-TW" sz="3200" i="1">
                                <a:latin typeface="Cambria Math" panose="02040503050406030204" pitchFamily="18" charset="0"/>
                              </a:rPr>
                              <m:t>𝐻</m:t>
                            </m:r>
                          </m:e>
                        </m:acc>
                      </m:e>
                      <m:sub>
                        <m:r>
                          <a:rPr kumimoji="1" lang="en-US" altLang="zh-TW" sz="3200" i="1">
                            <a:latin typeface="Cambria Math" panose="02040503050406030204" pitchFamily="18" charset="0"/>
                          </a:rPr>
                          <m:t>𝐷</m:t>
                        </m:r>
                      </m:sub>
                    </m:sSub>
                  </m:oMath>
                </a14:m>
                <a:endParaRPr kumimoji="1" lang="en-US" altLang="zh-TW" sz="3200" i="1" dirty="0"/>
              </a:p>
              <a:p>
                <a:pPr lvl="1">
                  <a:lnSpc>
                    <a:spcPct val="120000"/>
                  </a:lnSpc>
                </a:pPr>
                <a14:m>
                  <m:oMath xmlns:m="http://schemas.openxmlformats.org/officeDocument/2006/math">
                    <m:r>
                      <a:rPr kumimoji="1" lang="en-US" altLang="zh-TW" i="1">
                        <a:latin typeface="Cambria Math" panose="02040503050406030204" pitchFamily="18" charset="0"/>
                      </a:rPr>
                      <m:t>𝑓</m:t>
                    </m:r>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𝑡</m:t>
                        </m:r>
                      </m:e>
                    </m:d>
                    <m:r>
                      <a:rPr kumimoji="1" lang="en-US" altLang="zh-TW" i="1">
                        <a:latin typeface="Cambria Math" panose="02040503050406030204" pitchFamily="18" charset="0"/>
                      </a:rPr>
                      <m:t>=</m:t>
                    </m:r>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𝑡</m:t>
                        </m:r>
                      </m:e>
                    </m:d>
                    <m:r>
                      <a:rPr kumimoji="1" lang="en-US" altLang="zh-TW" i="1">
                        <a:latin typeface="Cambria Math" panose="02040503050406030204" pitchFamily="18" charset="0"/>
                      </a:rPr>
                      <m:t>, </m:t>
                    </m:r>
                    <m:r>
                      <a:rPr kumimoji="1" lang="en-US" altLang="zh-TW" i="1">
                        <a:latin typeface="Cambria Math" panose="02040503050406030204" pitchFamily="18" charset="0"/>
                      </a:rPr>
                      <m:t>𝑤𝑖𝑡h</m:t>
                    </m:r>
                    <m:r>
                      <a:rPr kumimoji="1" lang="en-US" altLang="zh-TW" i="1">
                        <a:latin typeface="Cambria Math" panose="02040503050406030204" pitchFamily="18" charset="0"/>
                      </a:rPr>
                      <m:t> </m:t>
                    </m:r>
                    <m:r>
                      <a:rPr kumimoji="1" lang="en-US" altLang="zh-TW" i="1">
                        <a:latin typeface="Cambria Math" panose="02040503050406030204" pitchFamily="18" charset="0"/>
                      </a:rPr>
                      <m:t>𝑡</m:t>
                    </m:r>
                    <m:r>
                      <a:rPr kumimoji="1" lang="en-US" altLang="zh-TW" i="1">
                        <a:latin typeface="Cambria Math" panose="02040503050406030204" pitchFamily="18" charset="0"/>
                        <a:ea typeface="Cambria Math" panose="02040503050406030204" pitchFamily="18" charset="0"/>
                      </a:rPr>
                      <m:t>∈</m:t>
                    </m:r>
                    <m:d>
                      <m:dPr>
                        <m:begChr m:val="["/>
                        <m:endChr m:val="]"/>
                        <m:ctrlPr>
                          <a:rPr kumimoji="1" lang="en-US" altLang="zh-TW" i="1">
                            <a:latin typeface="Cambria Math" panose="02040503050406030204" pitchFamily="18" charset="0"/>
                            <a:ea typeface="Cambria Math" panose="02040503050406030204" pitchFamily="18" charset="0"/>
                          </a:rPr>
                        </m:ctrlPr>
                      </m:dPr>
                      <m:e>
                        <m:r>
                          <a:rPr kumimoji="1" lang="en-US" altLang="zh-TW" i="1">
                            <a:latin typeface="Cambria Math" panose="02040503050406030204" pitchFamily="18" charset="0"/>
                            <a:ea typeface="Cambria Math" panose="02040503050406030204" pitchFamily="18" charset="0"/>
                          </a:rPr>
                          <m:t>0 ,1</m:t>
                        </m:r>
                      </m:e>
                    </m:d>
                    <m:r>
                      <a:rPr kumimoji="1" lang="en-US" altLang="zh-TW" i="1">
                        <a:latin typeface="Cambria Math" panose="02040503050406030204" pitchFamily="18" charset="0"/>
                      </a:rPr>
                      <m:t> </m:t>
                    </m:r>
                  </m:oMath>
                </a14:m>
                <a:endParaRPr kumimoji="1" lang="en-US" altLang="zh-TW" sz="1000" i="1" dirty="0"/>
              </a:p>
              <a:p>
                <a:pPr>
                  <a:lnSpc>
                    <a:spcPct val="120000"/>
                  </a:lnSpc>
                </a:pPr>
                <a14:m>
                  <m:oMath xmlns:m="http://schemas.openxmlformats.org/officeDocument/2006/math">
                    <m:acc>
                      <m:accPr>
                        <m:chr m:val="̂"/>
                        <m:ctrlPr>
                          <a:rPr kumimoji="1" lang="zh-TW" altLang="en-US" i="1">
                            <a:latin typeface="Cambria Math" panose="02040503050406030204" pitchFamily="18" charset="0"/>
                          </a:rPr>
                        </m:ctrlPr>
                      </m:accPr>
                      <m:e>
                        <m:r>
                          <a:rPr kumimoji="1" lang="en-US" altLang="zh-TW" i="1">
                            <a:latin typeface="Cambria Math" panose="02040503050406030204" pitchFamily="18" charset="0"/>
                          </a:rPr>
                          <m:t>𝐻</m:t>
                        </m:r>
                      </m:e>
                    </m:acc>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𝑡</m:t>
                        </m:r>
                      </m:e>
                    </m:d>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acc>
                          <m:accPr>
                            <m:chr m:val="̂"/>
                            <m:ctrlPr>
                              <a:rPr kumimoji="1" lang="zh-TW" altLang="en-US" i="1">
                                <a:latin typeface="Cambria Math" panose="02040503050406030204" pitchFamily="18" charset="0"/>
                              </a:rPr>
                            </m:ctrlPr>
                          </m:accPr>
                          <m:e>
                            <m:r>
                              <a:rPr kumimoji="1" lang="en-US" altLang="zh-TW" i="1">
                                <a:latin typeface="Cambria Math" panose="02040503050406030204" pitchFamily="18" charset="0"/>
                              </a:rPr>
                              <m:t>𝐻</m:t>
                            </m:r>
                          </m:e>
                        </m:acc>
                      </m:e>
                      <m:sub>
                        <m:r>
                          <a:rPr kumimoji="1" lang="en-US" altLang="zh-TW" i="1">
                            <a:latin typeface="Cambria Math" panose="02040503050406030204" pitchFamily="18" charset="0"/>
                          </a:rPr>
                          <m:t>𝑡𝑎𝑟𝑔𝑒𝑡</m:t>
                        </m:r>
                      </m:sub>
                    </m:sSub>
                    <m:r>
                      <a:rPr kumimoji="1" lang="en-US" altLang="zh-TW" i="1">
                        <a:latin typeface="Cambria Math" panose="02040503050406030204" pitchFamily="18" charset="0"/>
                      </a:rPr>
                      <m:t>+</m:t>
                    </m:r>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𝑡</m:t>
                        </m:r>
                      </m:e>
                    </m:d>
                    <m:sSub>
                      <m:sSubPr>
                        <m:ctrlPr>
                          <a:rPr kumimoji="1" lang="en-US" altLang="zh-TW" i="1">
                            <a:latin typeface="Cambria Math" panose="02040503050406030204" pitchFamily="18" charset="0"/>
                          </a:rPr>
                        </m:ctrlPr>
                      </m:sSubPr>
                      <m:e>
                        <m:acc>
                          <m:accPr>
                            <m:chr m:val="̂"/>
                            <m:ctrlPr>
                              <a:rPr kumimoji="1" lang="zh-TW" altLang="en-US" i="1">
                                <a:latin typeface="Cambria Math" panose="02040503050406030204" pitchFamily="18" charset="0"/>
                              </a:rPr>
                            </m:ctrlPr>
                          </m:accPr>
                          <m:e>
                            <m:r>
                              <a:rPr kumimoji="1" lang="en-US" altLang="zh-TW" i="1">
                                <a:latin typeface="Cambria Math" panose="02040503050406030204" pitchFamily="18" charset="0"/>
                              </a:rPr>
                              <m:t>𝐻</m:t>
                            </m:r>
                          </m:e>
                        </m:acc>
                      </m:e>
                      <m:sub>
                        <m:r>
                          <a:rPr kumimoji="1" lang="en-US" altLang="zh-TW" i="1">
                            <a:latin typeface="Cambria Math" panose="02040503050406030204" pitchFamily="18" charset="0"/>
                          </a:rPr>
                          <m:t>𝐷</m:t>
                        </m:r>
                      </m:sub>
                    </m:sSub>
                  </m:oMath>
                </a14:m>
                <a:endParaRPr kumimoji="1" lang="en-US" altLang="zh-TW" sz="1000" dirty="0"/>
              </a:p>
              <a:p>
                <a:pPr>
                  <a:lnSpc>
                    <a:spcPct val="120000"/>
                  </a:lnSpc>
                  <a:spcBef>
                    <a:spcPts val="400"/>
                  </a:spcBef>
                </a:pPr>
                <a:endParaRPr kumimoji="1" lang="en-US" altLang="zh-TW" sz="1600" dirty="0"/>
              </a:p>
              <a:p>
                <a:pPr>
                  <a:lnSpc>
                    <a:spcPct val="120000"/>
                  </a:lnSpc>
                </a:pPr>
                <a:endParaRPr kumimoji="1" lang="en-US" altLang="zh-TW" sz="3200" dirty="0"/>
              </a:p>
              <a:p>
                <a:pPr>
                  <a:lnSpc>
                    <a:spcPct val="120000"/>
                  </a:lnSpc>
                </a:pPr>
                <a:r>
                  <a:rPr kumimoji="1" lang="en-US" altLang="zh-TW" sz="3200" dirty="0"/>
                  <a:t>How about </a:t>
                </a:r>
                <a14:m>
                  <m:oMath xmlns:m="http://schemas.openxmlformats.org/officeDocument/2006/math">
                    <m:sSub>
                      <m:sSubPr>
                        <m:ctrlPr>
                          <a:rPr kumimoji="1" lang="en-US" altLang="zh-TW" sz="3200" i="1">
                            <a:latin typeface="Cambria Math" panose="02040503050406030204" pitchFamily="18" charset="0"/>
                          </a:rPr>
                        </m:ctrlPr>
                      </m:sSubPr>
                      <m:e>
                        <m:acc>
                          <m:accPr>
                            <m:chr m:val="̂"/>
                            <m:ctrlPr>
                              <a:rPr kumimoji="1" lang="zh-TW" altLang="en-US" sz="3200" i="1">
                                <a:latin typeface="Cambria Math" panose="02040503050406030204" pitchFamily="18" charset="0"/>
                              </a:rPr>
                            </m:ctrlPr>
                          </m:accPr>
                          <m:e>
                            <m:r>
                              <a:rPr kumimoji="1" lang="en-US" altLang="zh-TW" sz="3200">
                                <a:latin typeface="Cambria Math" panose="02040503050406030204" pitchFamily="18" charset="0"/>
                              </a:rPr>
                              <m:t>𝐻</m:t>
                            </m:r>
                          </m:e>
                        </m:acc>
                      </m:e>
                      <m:sub>
                        <m:r>
                          <a:rPr kumimoji="1" lang="en-US" altLang="zh-TW" sz="3200">
                            <a:latin typeface="Cambria Math" panose="02040503050406030204" pitchFamily="18" charset="0"/>
                          </a:rPr>
                          <m:t>𝐷</m:t>
                        </m:r>
                      </m:sub>
                    </m:sSub>
                  </m:oMath>
                </a14:m>
                <a:r>
                  <a:rPr kumimoji="1" lang="en-US" altLang="zh-TW" sz="3200" dirty="0"/>
                  <a:t> ?</a:t>
                </a:r>
              </a:p>
              <a:p>
                <a:pPr lvl="1">
                  <a:lnSpc>
                    <a:spcPct val="120000"/>
                  </a:lnSpc>
                </a:pPr>
                <a:r>
                  <a:rPr kumimoji="1" lang="en-US" altLang="zh-TW" dirty="0"/>
                  <a:t>Cannot be formulation</a:t>
                </a:r>
              </a:p>
              <a:p>
                <a:pPr lvl="1">
                  <a:lnSpc>
                    <a:spcPct val="170000"/>
                  </a:lnSpc>
                </a:pPr>
                <a:r>
                  <a:rPr kumimoji="1" lang="en-US" altLang="zh-TW" dirty="0"/>
                  <a:t>What does </a:t>
                </a:r>
                <a14:m>
                  <m:oMath xmlns:m="http://schemas.openxmlformats.org/officeDocument/2006/math">
                    <m:sSub>
                      <m:sSubPr>
                        <m:ctrlPr>
                          <a:rPr kumimoji="1" lang="en-US" altLang="zh-TW" i="1">
                            <a:latin typeface="Cambria Math" panose="02040503050406030204" pitchFamily="18" charset="0"/>
                          </a:rPr>
                        </m:ctrlPr>
                      </m:sSubPr>
                      <m:e>
                        <m:acc>
                          <m:accPr>
                            <m:chr m:val="̂"/>
                            <m:ctrlPr>
                              <a:rPr kumimoji="1" lang="zh-TW" altLang="en-US" i="1">
                                <a:latin typeface="Cambria Math" panose="02040503050406030204" pitchFamily="18" charset="0"/>
                              </a:rPr>
                            </m:ctrlPr>
                          </m:accPr>
                          <m:e>
                            <m:r>
                              <a:rPr kumimoji="1" lang="en-US" altLang="zh-TW" i="1">
                                <a:latin typeface="Cambria Math" panose="02040503050406030204" pitchFamily="18" charset="0"/>
                              </a:rPr>
                              <m:t>𝐻</m:t>
                            </m:r>
                          </m:e>
                        </m:acc>
                      </m:e>
                      <m:sub>
                        <m:r>
                          <a:rPr kumimoji="1" lang="en-US" altLang="zh-TW" i="1">
                            <a:latin typeface="Cambria Math" panose="02040503050406030204" pitchFamily="18" charset="0"/>
                          </a:rPr>
                          <m:t>𝐷</m:t>
                        </m:r>
                      </m:sub>
                    </m:sSub>
                  </m:oMath>
                </a14:m>
                <a:r>
                  <a:rPr kumimoji="1" lang="en-US" altLang="zh-TW" dirty="0"/>
                  <a:t> mean?</a:t>
                </a:r>
              </a:p>
              <a:p>
                <a:pPr lvl="2">
                  <a:lnSpc>
                    <a:spcPct val="120000"/>
                  </a:lnSpc>
                </a:pPr>
                <a:r>
                  <a:rPr kumimoji="1" lang="en-US" altLang="zh-TW" dirty="0"/>
                  <a:t>The “</a:t>
                </a:r>
                <a:r>
                  <a:rPr kumimoji="1" lang="en-US" altLang="zh-TW" b="1" dirty="0"/>
                  <a:t>mechanical kinetic</a:t>
                </a:r>
                <a:r>
                  <a:rPr kumimoji="1" lang="en-US" altLang="zh-TW" dirty="0"/>
                  <a:t>”</a:t>
                </a:r>
                <a:r>
                  <a:rPr kumimoji="1" lang="en-US" altLang="zh-TW" b="1" dirty="0"/>
                  <a:t> (</a:t>
                </a:r>
                <a:r>
                  <a:rPr kumimoji="1" lang="en-US" altLang="zh-TW" dirty="0"/>
                  <a:t>kinetic energy</a:t>
                </a:r>
                <a:r>
                  <a:rPr kumimoji="1" lang="en-US" altLang="zh-TW" b="1" dirty="0"/>
                  <a:t>)</a:t>
                </a:r>
                <a:r>
                  <a:rPr kumimoji="1" lang="en-US" altLang="zh-TW" dirty="0"/>
                  <a:t> of the next step, i.e. </a:t>
                </a:r>
                <a:r>
                  <a:rPr kumimoji="1" lang="en-US" altLang="zh-TW" b="1" dirty="0"/>
                  <a:t>“residual energy” </a:t>
                </a:r>
                <a:r>
                  <a:rPr kumimoji="1" lang="en-US" altLang="zh-TW" dirty="0"/>
                  <a:t>from the new ground state of the configuration that is inherited form  the previous step! So, we know that as </a:t>
                </a:r>
                <a14:m>
                  <m:oMath xmlns:m="http://schemas.openxmlformats.org/officeDocument/2006/math">
                    <m:sSub>
                      <m:sSubPr>
                        <m:ctrlPr>
                          <a:rPr kumimoji="1" lang="en-US" altLang="zh-TW" i="1">
                            <a:latin typeface="Cambria Math" panose="02040503050406030204" pitchFamily="18" charset="0"/>
                          </a:rPr>
                        </m:ctrlPr>
                      </m:sSubPr>
                      <m:e>
                        <m:acc>
                          <m:accPr>
                            <m:chr m:val="̂"/>
                            <m:ctrlPr>
                              <a:rPr kumimoji="1" lang="zh-TW" altLang="en-US" i="1">
                                <a:latin typeface="Cambria Math" panose="02040503050406030204" pitchFamily="18" charset="0"/>
                              </a:rPr>
                            </m:ctrlPr>
                          </m:accPr>
                          <m:e>
                            <m:r>
                              <a:rPr kumimoji="1" lang="en-US" altLang="zh-TW" i="1">
                                <a:latin typeface="Cambria Math" panose="02040503050406030204" pitchFamily="18" charset="0"/>
                              </a:rPr>
                              <m:t>𝐻</m:t>
                            </m:r>
                          </m:e>
                        </m:acc>
                      </m:e>
                      <m:sub>
                        <m:r>
                          <a:rPr kumimoji="1" lang="en-US" altLang="zh-TW" i="1">
                            <a:latin typeface="Cambria Math" panose="02040503050406030204" pitchFamily="18" charset="0"/>
                          </a:rPr>
                          <m:t>𝐷</m:t>
                        </m:r>
                      </m:sub>
                    </m:sSub>
                    <m:r>
                      <a:rPr kumimoji="1" lang="en-US" altLang="zh-TW" b="0" i="1" smtClean="0">
                        <a:latin typeface="Cambria Math" panose="02040503050406030204" pitchFamily="18" charset="0"/>
                      </a:rPr>
                      <m:t>!=0</m:t>
                    </m:r>
                  </m:oMath>
                </a14:m>
                <a:r>
                  <a:rPr kumimoji="1" lang="en-US" altLang="zh-TW" dirty="0"/>
                  <a:t>, it means that the spin configuration is </a:t>
                </a:r>
                <a:r>
                  <a:rPr kumimoji="1" lang="en-US" altLang="zh-TW" b="1" dirty="0"/>
                  <a:t>excited state. </a:t>
                </a:r>
                <a:r>
                  <a:rPr kumimoji="1" lang="en-US" altLang="zh-TW" dirty="0"/>
                  <a:t>Besides, an important property is that:</a:t>
                </a:r>
                <a:endParaRPr kumimoji="1" lang="en-US" altLang="zh-TW" b="1" dirty="0"/>
              </a:p>
              <a:p>
                <a:pPr marL="0" indent="0">
                  <a:lnSpc>
                    <a:spcPct val="120000"/>
                  </a:lnSpc>
                  <a:spcBef>
                    <a:spcPts val="400"/>
                  </a:spcBef>
                  <a:buNone/>
                </a:pPr>
                <a:endParaRPr kumimoji="1" lang="en-US" altLang="zh-TW" sz="1600" dirty="0"/>
              </a:p>
              <a:p>
                <a:pPr>
                  <a:lnSpc>
                    <a:spcPct val="120000"/>
                  </a:lnSpc>
                </a:pPr>
                <a:r>
                  <a:rPr kumimoji="1" lang="en-US" altLang="zh-TW" sz="3200" dirty="0"/>
                  <a:t>During the Training step</a:t>
                </a:r>
              </a:p>
              <a:p>
                <a:pPr lvl="1">
                  <a:lnSpc>
                    <a:spcPct val="120000"/>
                  </a:lnSpc>
                </a:pPr>
                <a:r>
                  <a:rPr kumimoji="1" lang="en-US" altLang="zh-TW" dirty="0"/>
                  <a:t>Adjusting the parameters to get a configuration of lower </a:t>
                </a:r>
                <a14:m>
                  <m:oMath xmlns:m="http://schemas.openxmlformats.org/officeDocument/2006/math">
                    <m:acc>
                      <m:accPr>
                        <m:chr m:val="̂"/>
                        <m:ctrlPr>
                          <a:rPr kumimoji="1" lang="zh-TW" altLang="en-US" i="1">
                            <a:latin typeface="Cambria Math" panose="02040503050406030204" pitchFamily="18" charset="0"/>
                          </a:rPr>
                        </m:ctrlPr>
                      </m:accPr>
                      <m:e>
                        <m:r>
                          <a:rPr kumimoji="1" lang="en-US" altLang="zh-TW" i="1">
                            <a:latin typeface="Cambria Math" panose="02040503050406030204" pitchFamily="18" charset="0"/>
                          </a:rPr>
                          <m:t>𝐻</m:t>
                        </m:r>
                      </m:e>
                    </m:acc>
                    <m:r>
                      <a:rPr kumimoji="1" lang="en-US" altLang="zh-TW" b="0" i="1" smtClean="0">
                        <a:latin typeface="Cambria Math" panose="02040503050406030204" pitchFamily="18" charset="0"/>
                      </a:rPr>
                      <m:t>𝐷</m:t>
                    </m:r>
                  </m:oMath>
                </a14:m>
                <a:endParaRPr kumimoji="1" lang="en-US" altLang="zh-TW" dirty="0"/>
              </a:p>
            </p:txBody>
          </p:sp>
        </mc:Choice>
        <mc:Fallback>
          <p:sp>
            <p:nvSpPr>
              <p:cNvPr id="25" name="內容版面配置區 24">
                <a:extLst>
                  <a:ext uri="{FF2B5EF4-FFF2-40B4-BE49-F238E27FC236}">
                    <a16:creationId xmlns:a16="http://schemas.microsoft.com/office/drawing/2014/main" id="{D771314F-004A-7F43-9FA4-933585E87C2B}"/>
                  </a:ext>
                </a:extLst>
              </p:cNvPr>
              <p:cNvSpPr>
                <a:spLocks noGrp="1" noRot="1" noChangeAspect="1" noMove="1" noResize="1" noEditPoints="1" noAdjustHandles="1" noChangeArrowheads="1" noChangeShapeType="1" noTextEdit="1"/>
              </p:cNvSpPr>
              <p:nvPr>
                <p:ph idx="1"/>
              </p:nvPr>
            </p:nvSpPr>
            <p:spPr>
              <a:xfrm>
                <a:off x="219703" y="629448"/>
                <a:ext cx="8853208" cy="6029769"/>
              </a:xfrm>
              <a:blipFill>
                <a:blip r:embed="rId3"/>
                <a:stretch>
                  <a:fillRect l="-573" r="-716"/>
                </a:stretch>
              </a:blipFill>
            </p:spPr>
            <p:txBody>
              <a:bodyPr/>
              <a:lstStyle/>
              <a:p>
                <a:r>
                  <a:rPr lang="zh-TW" altLang="en-US">
                    <a:noFill/>
                  </a:rPr>
                  <a:t> </a:t>
                </a:r>
              </a:p>
            </p:txBody>
          </p:sp>
        </mc:Fallback>
      </mc:AlternateContent>
      <p:sp>
        <p:nvSpPr>
          <p:cNvPr id="26" name="文字方塊 25">
            <a:extLst>
              <a:ext uri="{FF2B5EF4-FFF2-40B4-BE49-F238E27FC236}">
                <a16:creationId xmlns:a16="http://schemas.microsoft.com/office/drawing/2014/main" id="{28117B6B-6B43-F741-9CB7-9BF4A5C67CCC}"/>
              </a:ext>
            </a:extLst>
          </p:cNvPr>
          <p:cNvSpPr txBox="1"/>
          <p:nvPr/>
        </p:nvSpPr>
        <p:spPr>
          <a:xfrm>
            <a:off x="6159283" y="2085278"/>
            <a:ext cx="184731" cy="923330"/>
          </a:xfrm>
          <a:prstGeom prst="rect">
            <a:avLst/>
          </a:prstGeom>
          <a:noFill/>
        </p:spPr>
        <p:txBody>
          <a:bodyPr wrap="none" rtlCol="0">
            <a:spAutoFit/>
          </a:bodyPr>
          <a:lstStyle/>
          <a:p>
            <a:endParaRPr kumimoji="1" lang="en-US" altLang="zh-TW" i="1" dirty="0">
              <a:latin typeface="Cambria Math" panose="02040503050406030204" pitchFamily="18" charset="0"/>
            </a:endParaRPr>
          </a:p>
          <a:p>
            <a:endParaRPr kumimoji="1" lang="en-US" altLang="zh-TW" i="1" dirty="0">
              <a:latin typeface="Cambria Math" panose="02040503050406030204" pitchFamily="18" charset="0"/>
            </a:endParaRPr>
          </a:p>
          <a:p>
            <a:endParaRPr kumimoji="1" lang="zh-TW" altLang="en-US" dirty="0"/>
          </a:p>
        </p:txBody>
      </p:sp>
      <mc:AlternateContent xmlns:mc="http://schemas.openxmlformats.org/markup-compatibility/2006">
        <mc:Choice xmlns:a14="http://schemas.microsoft.com/office/drawing/2010/main" Requires="a14">
          <p:graphicFrame>
            <p:nvGraphicFramePr>
              <p:cNvPr id="27" name="表格 27">
                <a:extLst>
                  <a:ext uri="{FF2B5EF4-FFF2-40B4-BE49-F238E27FC236}">
                    <a16:creationId xmlns:a16="http://schemas.microsoft.com/office/drawing/2014/main" id="{8C9038E5-06D5-A049-8888-386E5CB31ACC}"/>
                  </a:ext>
                </a:extLst>
              </p:cNvPr>
              <p:cNvGraphicFramePr>
                <a:graphicFrameLocks noGrp="1"/>
              </p:cNvGraphicFramePr>
              <p:nvPr>
                <p:extLst>
                  <p:ext uri="{D42A27DB-BD31-4B8C-83A1-F6EECF244321}">
                    <p14:modId xmlns:p14="http://schemas.microsoft.com/office/powerpoint/2010/main" val="993102250"/>
                  </p:ext>
                </p:extLst>
              </p:nvPr>
            </p:nvGraphicFramePr>
            <p:xfrm>
              <a:off x="4091805" y="1903000"/>
              <a:ext cx="4567817" cy="2352040"/>
            </p:xfrm>
            <a:graphic>
              <a:graphicData uri="http://schemas.openxmlformats.org/drawingml/2006/table">
                <a:tbl>
                  <a:tblPr firstRow="1" bandRow="1">
                    <a:tableStyleId>{5940675A-B579-460E-94D1-54222C63F5DA}</a:tableStyleId>
                  </a:tblPr>
                  <a:tblGrid>
                    <a:gridCol w="1329813">
                      <a:extLst>
                        <a:ext uri="{9D8B030D-6E8A-4147-A177-3AD203B41FA5}">
                          <a16:colId xmlns:a16="http://schemas.microsoft.com/office/drawing/2014/main" val="2023818715"/>
                        </a:ext>
                      </a:extLst>
                    </a:gridCol>
                    <a:gridCol w="3238004">
                      <a:extLst>
                        <a:ext uri="{9D8B030D-6E8A-4147-A177-3AD203B41FA5}">
                          <a16:colId xmlns:a16="http://schemas.microsoft.com/office/drawing/2014/main" val="1504345439"/>
                        </a:ext>
                      </a:extLst>
                    </a:gridCol>
                  </a:tblGrid>
                  <a:tr h="0">
                    <a:tc>
                      <a:txBody>
                        <a:bodyPr/>
                        <a:lstStyle/>
                        <a:p>
                          <a:pPr algn="ctr"/>
                          <a:r>
                            <a:rPr lang="en-US" altLang="zh-TW" sz="1600" dirty="0"/>
                            <a:t>Notation</a:t>
                          </a:r>
                          <a:endParaRPr lang="zh-TW" altLang="en-US" sz="1600" dirty="0">
                            <a:latin typeface="Kaiti TC" panose="02010600040101010101" pitchFamily="2" charset="-120"/>
                            <a:ea typeface="Kaiti TC" panose="02010600040101010101" pitchFamily="2" charset="-120"/>
                          </a:endParaRPr>
                        </a:p>
                      </a:txBody>
                      <a:tcPr>
                        <a:solidFill>
                          <a:schemeClr val="accent4">
                            <a:lumMod val="20000"/>
                            <a:lumOff val="80000"/>
                          </a:schemeClr>
                        </a:solidFill>
                      </a:tcPr>
                    </a:tc>
                    <a:tc>
                      <a:txBody>
                        <a:bodyPr/>
                        <a:lstStyle/>
                        <a:p>
                          <a:pPr algn="ctr"/>
                          <a:r>
                            <a:rPr lang="en-US" altLang="zh-TW" sz="1600" dirty="0"/>
                            <a:t>Meaning</a:t>
                          </a:r>
                          <a:endParaRPr lang="zh-TW" altLang="en-US" sz="1600" dirty="0">
                            <a:latin typeface="Kaiti TC" panose="02010600040101010101" pitchFamily="2" charset="-120"/>
                            <a:ea typeface="Kaiti TC" panose="02010600040101010101" pitchFamily="2" charset="-120"/>
                          </a:endParaRPr>
                        </a:p>
                      </a:txBody>
                      <a:tcPr>
                        <a:solidFill>
                          <a:schemeClr val="accent4">
                            <a:lumMod val="20000"/>
                            <a:lumOff val="80000"/>
                          </a:schemeClr>
                        </a:solidFill>
                      </a:tcPr>
                    </a:tc>
                    <a:extLst>
                      <a:ext uri="{0D108BD9-81ED-4DB2-BD59-A6C34878D82A}">
                        <a16:rowId xmlns:a16="http://schemas.microsoft.com/office/drawing/2014/main" val="3751181906"/>
                      </a:ext>
                    </a:extLst>
                  </a:tr>
                  <a:tr h="370840">
                    <a:tc>
                      <a:txBody>
                        <a:bodyPr/>
                        <a:lstStyle/>
                        <a:p>
                          <a:pPr algn="l"/>
                          <a14:m>
                            <m:oMathPara xmlns:m="http://schemas.openxmlformats.org/officeDocument/2006/math">
                              <m:oMathParaPr>
                                <m:jc m:val="left"/>
                              </m:oMathParaPr>
                              <m:oMath xmlns:m="http://schemas.openxmlformats.org/officeDocument/2006/math">
                                <m:acc>
                                  <m:accPr>
                                    <m:chr m:val="̂"/>
                                    <m:ctrlPr>
                                      <a:rPr kumimoji="1" lang="zh-TW" altLang="en-US" sz="1600" i="1" smtClean="0">
                                        <a:latin typeface="Cambria Math" panose="02040503050406030204" pitchFamily="18" charset="0"/>
                                      </a:rPr>
                                    </m:ctrlPr>
                                  </m:accPr>
                                  <m:e>
                                    <m:r>
                                      <a:rPr kumimoji="1" lang="en-US" altLang="zh-TW" sz="1600">
                                        <a:latin typeface="Cambria Math" panose="02040503050406030204" pitchFamily="18" charset="0"/>
                                      </a:rPr>
                                      <m:t>𝐻</m:t>
                                    </m:r>
                                  </m:e>
                                </m:acc>
                                <m:d>
                                  <m:dPr>
                                    <m:ctrlPr>
                                      <a:rPr kumimoji="1" lang="en-US" altLang="zh-TW" sz="1600" i="1">
                                        <a:latin typeface="Cambria Math" panose="02040503050406030204" pitchFamily="18" charset="0"/>
                                      </a:rPr>
                                    </m:ctrlPr>
                                  </m:dPr>
                                  <m:e>
                                    <m:r>
                                      <a:rPr kumimoji="1" lang="en-US" altLang="zh-TW" sz="1600">
                                        <a:latin typeface="Cambria Math" panose="02040503050406030204" pitchFamily="18" charset="0"/>
                                      </a:rPr>
                                      <m:t>𝑡</m:t>
                                    </m:r>
                                  </m:e>
                                </m:d>
                              </m:oMath>
                            </m:oMathPara>
                          </a14:m>
                          <a:endParaRPr lang="zh-TW" altLang="en-US" sz="1600" dirty="0">
                            <a:latin typeface="Kaiti TC" panose="02010600040101010101" pitchFamily="2" charset="-120"/>
                            <a:ea typeface="Kaiti TC" panose="02010600040101010101" pitchFamily="2" charset="-120"/>
                          </a:endParaRPr>
                        </a:p>
                      </a:txBody>
                      <a:tcPr anchor="ctr"/>
                    </a:tc>
                    <a:tc>
                      <a:txBody>
                        <a:bodyPr/>
                        <a:lstStyle/>
                        <a:p>
                          <a:r>
                            <a:rPr lang="en-US" altLang="zh-TW" sz="1600" b="1" dirty="0"/>
                            <a:t>Total energy </a:t>
                          </a:r>
                          <a:r>
                            <a:rPr lang="en-US" altLang="zh-TW" sz="1600" dirty="0"/>
                            <a:t>we actually have now</a:t>
                          </a:r>
                          <a:endParaRPr lang="zh-TW" altLang="en-US" sz="1600" dirty="0">
                            <a:latin typeface="Kaiti TC" panose="02010600040101010101" pitchFamily="2" charset="-120"/>
                            <a:ea typeface="Kaiti TC" panose="02010600040101010101" pitchFamily="2" charset="-120"/>
                          </a:endParaRPr>
                        </a:p>
                      </a:txBody>
                      <a:tcPr/>
                    </a:tc>
                    <a:extLst>
                      <a:ext uri="{0D108BD9-81ED-4DB2-BD59-A6C34878D82A}">
                        <a16:rowId xmlns:a16="http://schemas.microsoft.com/office/drawing/2014/main" val="1927544637"/>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zh-TW" sz="1600" i="1" smtClean="0">
                                        <a:latin typeface="Cambria Math" panose="02040503050406030204" pitchFamily="18" charset="0"/>
                                      </a:rPr>
                                    </m:ctrlPr>
                                  </m:sSubPr>
                                  <m:e>
                                    <m:acc>
                                      <m:accPr>
                                        <m:chr m:val="̂"/>
                                        <m:ctrlPr>
                                          <a:rPr kumimoji="1" lang="zh-TW" altLang="en-US" sz="1600" i="1">
                                            <a:latin typeface="Cambria Math" panose="02040503050406030204" pitchFamily="18" charset="0"/>
                                          </a:rPr>
                                        </m:ctrlPr>
                                      </m:accPr>
                                      <m:e>
                                        <m:r>
                                          <a:rPr kumimoji="1" lang="en-US" altLang="zh-TW" sz="1600">
                                            <a:latin typeface="Cambria Math" panose="02040503050406030204" pitchFamily="18" charset="0"/>
                                          </a:rPr>
                                          <m:t>𝐻</m:t>
                                        </m:r>
                                      </m:e>
                                    </m:acc>
                                  </m:e>
                                  <m:sub>
                                    <m:r>
                                      <a:rPr kumimoji="1" lang="en-US" altLang="zh-TW" sz="1600">
                                        <a:latin typeface="Cambria Math" panose="02040503050406030204" pitchFamily="18" charset="0"/>
                                      </a:rPr>
                                      <m:t>𝑡𝑎𝑟𝑔𝑒𝑡</m:t>
                                    </m:r>
                                  </m:sub>
                                </m:sSub>
                              </m:oMath>
                            </m:oMathPara>
                          </a14:m>
                          <a:endParaRPr lang="zh-TW" altLang="en-US" sz="1600" dirty="0">
                            <a:latin typeface="Kaiti TC" panose="02010600040101010101" pitchFamily="2" charset="-120"/>
                            <a:ea typeface="Kaiti TC" panose="02010600040101010101" pitchFamily="2" charset="-120"/>
                          </a:endParaRPr>
                        </a:p>
                      </a:txBody>
                      <a:tcPr anchor="ctr"/>
                    </a:tc>
                    <a:tc>
                      <a:txBody>
                        <a:bodyPr/>
                        <a:lstStyle/>
                        <a:p>
                          <a:r>
                            <a:rPr lang="en-US" altLang="zh-TW" sz="1600" b="1" dirty="0"/>
                            <a:t>Upper bound of the Ground state energy</a:t>
                          </a:r>
                          <a:r>
                            <a:rPr lang="en-US" altLang="zh-TW" sz="1600" dirty="0"/>
                            <a:t>, i.e. the lowest energy we can attain under the configuration</a:t>
                          </a:r>
                          <a:endParaRPr lang="zh-TW" altLang="en-US" sz="1600" dirty="0">
                            <a:latin typeface="Kaiti TC" panose="02010600040101010101" pitchFamily="2" charset="-120"/>
                            <a:ea typeface="Kaiti TC" panose="02010600040101010101" pitchFamily="2" charset="-120"/>
                          </a:endParaRPr>
                        </a:p>
                      </a:txBody>
                      <a:tcPr/>
                    </a:tc>
                    <a:extLst>
                      <a:ext uri="{0D108BD9-81ED-4DB2-BD59-A6C34878D82A}">
                        <a16:rowId xmlns:a16="http://schemas.microsoft.com/office/drawing/2014/main" val="1699438737"/>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zh-TW" sz="1600" i="1" smtClean="0">
                                        <a:latin typeface="Cambria Math" panose="02040503050406030204" pitchFamily="18" charset="0"/>
                                      </a:rPr>
                                    </m:ctrlPr>
                                  </m:sSubPr>
                                  <m:e>
                                    <m:acc>
                                      <m:accPr>
                                        <m:chr m:val="̂"/>
                                        <m:ctrlPr>
                                          <a:rPr kumimoji="1" lang="zh-TW" altLang="en-US" sz="1600" i="1">
                                            <a:latin typeface="Cambria Math" panose="02040503050406030204" pitchFamily="18" charset="0"/>
                                          </a:rPr>
                                        </m:ctrlPr>
                                      </m:accPr>
                                      <m:e>
                                        <m:r>
                                          <a:rPr kumimoji="1" lang="en-US" altLang="zh-TW" sz="1600">
                                            <a:latin typeface="Cambria Math" panose="02040503050406030204" pitchFamily="18" charset="0"/>
                                          </a:rPr>
                                          <m:t>𝐻</m:t>
                                        </m:r>
                                      </m:e>
                                    </m:acc>
                                  </m:e>
                                  <m:sub>
                                    <m:r>
                                      <a:rPr kumimoji="1" lang="en-US" altLang="zh-TW" sz="1600">
                                        <a:latin typeface="Cambria Math" panose="02040503050406030204" pitchFamily="18" charset="0"/>
                                      </a:rPr>
                                      <m:t>𝐷</m:t>
                                    </m:r>
                                  </m:sub>
                                </m:sSub>
                              </m:oMath>
                            </m:oMathPara>
                          </a14:m>
                          <a:endParaRPr lang="zh-TW" altLang="en-US" sz="1600" dirty="0">
                            <a:latin typeface="Kaiti TC" panose="02010600040101010101" pitchFamily="2" charset="-120"/>
                            <a:ea typeface="Kaiti TC" panose="02010600040101010101" pitchFamily="2" charset="-120"/>
                          </a:endParaRPr>
                        </a:p>
                      </a:txBody>
                      <a:tcPr anchor="ctr"/>
                    </a:tc>
                    <a:tc>
                      <a:txBody>
                        <a:bodyPr/>
                        <a:lstStyle/>
                        <a:p>
                          <a:r>
                            <a:rPr lang="en-US" altLang="zh-TW" sz="1600" b="1" kern="1200" dirty="0">
                              <a:solidFill>
                                <a:schemeClr val="dk1"/>
                              </a:solidFill>
                            </a:rPr>
                            <a:t>Kinetic energy</a:t>
                          </a:r>
                          <a:r>
                            <a:rPr lang="en-US" altLang="zh-TW" sz="1600" kern="1200" dirty="0">
                              <a:solidFill>
                                <a:schemeClr val="dk1"/>
                              </a:solidFill>
                            </a:rPr>
                            <a:t>, i.e. the redundant energy, also the kinetic energy will present by the </a:t>
                          </a:r>
                          <a:r>
                            <a:rPr kumimoji="1" lang="en-US" altLang="zh-TW" sz="1600" kern="1200" dirty="0">
                              <a:solidFill>
                                <a:schemeClr val="tx1"/>
                              </a:solidFill>
                            </a:rPr>
                            <a:t>“</a:t>
                          </a:r>
                          <a:r>
                            <a:rPr lang="en-US" altLang="zh-TW" sz="1600" kern="1200" dirty="0">
                              <a:solidFill>
                                <a:schemeClr val="dk1"/>
                              </a:solidFill>
                            </a:rPr>
                            <a:t>wave fluctuation</a:t>
                          </a:r>
                          <a:r>
                            <a:rPr kumimoji="1" lang="en-US" altLang="zh-TW" sz="1600" kern="1200" dirty="0">
                              <a:solidFill>
                                <a:schemeClr val="tx1"/>
                              </a:solidFill>
                            </a:rPr>
                            <a:t>”</a:t>
                          </a:r>
                          <a:endParaRPr kumimoji="1" lang="zh-TW" altLang="en-US" sz="1600" kern="1200" dirty="0">
                            <a:solidFill>
                              <a:schemeClr val="tx1"/>
                            </a:solidFill>
                            <a:latin typeface="Mongolian Baiti" panose="03000500000000000000" pitchFamily="66" charset="0"/>
                            <a:ea typeface="+mn-ea"/>
                            <a:cs typeface="Mongolian Baiti" panose="03000500000000000000" pitchFamily="66" charset="0"/>
                          </a:endParaRPr>
                        </a:p>
                      </a:txBody>
                      <a:tcPr/>
                    </a:tc>
                    <a:extLst>
                      <a:ext uri="{0D108BD9-81ED-4DB2-BD59-A6C34878D82A}">
                        <a16:rowId xmlns:a16="http://schemas.microsoft.com/office/drawing/2014/main" val="424810933"/>
                      </a:ext>
                    </a:extLst>
                  </a:tr>
                </a:tbl>
              </a:graphicData>
            </a:graphic>
          </p:graphicFrame>
        </mc:Choice>
        <mc:Fallback>
          <p:graphicFrame>
            <p:nvGraphicFramePr>
              <p:cNvPr id="27" name="表格 27">
                <a:extLst>
                  <a:ext uri="{FF2B5EF4-FFF2-40B4-BE49-F238E27FC236}">
                    <a16:creationId xmlns:a16="http://schemas.microsoft.com/office/drawing/2014/main" id="{8C9038E5-06D5-A049-8888-386E5CB31ACC}"/>
                  </a:ext>
                </a:extLst>
              </p:cNvPr>
              <p:cNvGraphicFramePr>
                <a:graphicFrameLocks noGrp="1"/>
              </p:cNvGraphicFramePr>
              <p:nvPr>
                <p:extLst>
                  <p:ext uri="{D42A27DB-BD31-4B8C-83A1-F6EECF244321}">
                    <p14:modId xmlns:p14="http://schemas.microsoft.com/office/powerpoint/2010/main" val="993102250"/>
                  </p:ext>
                </p:extLst>
              </p:nvPr>
            </p:nvGraphicFramePr>
            <p:xfrm>
              <a:off x="4091805" y="1903000"/>
              <a:ext cx="4567817" cy="2352040"/>
            </p:xfrm>
            <a:graphic>
              <a:graphicData uri="http://schemas.openxmlformats.org/drawingml/2006/table">
                <a:tbl>
                  <a:tblPr firstRow="1" bandRow="1">
                    <a:tableStyleId>{5940675A-B579-460E-94D1-54222C63F5DA}</a:tableStyleId>
                  </a:tblPr>
                  <a:tblGrid>
                    <a:gridCol w="1329813">
                      <a:extLst>
                        <a:ext uri="{9D8B030D-6E8A-4147-A177-3AD203B41FA5}">
                          <a16:colId xmlns:a16="http://schemas.microsoft.com/office/drawing/2014/main" val="2023818715"/>
                        </a:ext>
                      </a:extLst>
                    </a:gridCol>
                    <a:gridCol w="3238004">
                      <a:extLst>
                        <a:ext uri="{9D8B030D-6E8A-4147-A177-3AD203B41FA5}">
                          <a16:colId xmlns:a16="http://schemas.microsoft.com/office/drawing/2014/main" val="1504345439"/>
                        </a:ext>
                      </a:extLst>
                    </a:gridCol>
                  </a:tblGrid>
                  <a:tr h="335280">
                    <a:tc>
                      <a:txBody>
                        <a:bodyPr/>
                        <a:lstStyle/>
                        <a:p>
                          <a:pPr algn="ctr"/>
                          <a:r>
                            <a:rPr lang="en-US" altLang="zh-TW" sz="1600" dirty="0"/>
                            <a:t>Notation</a:t>
                          </a:r>
                          <a:endParaRPr lang="zh-TW" altLang="en-US" sz="1600" dirty="0">
                            <a:latin typeface="Kaiti TC" panose="02010600040101010101" pitchFamily="2" charset="-120"/>
                            <a:ea typeface="Kaiti TC" panose="02010600040101010101" pitchFamily="2" charset="-120"/>
                          </a:endParaRPr>
                        </a:p>
                      </a:txBody>
                      <a:tcPr>
                        <a:solidFill>
                          <a:schemeClr val="accent4">
                            <a:lumMod val="20000"/>
                            <a:lumOff val="80000"/>
                          </a:schemeClr>
                        </a:solidFill>
                      </a:tcPr>
                    </a:tc>
                    <a:tc>
                      <a:txBody>
                        <a:bodyPr/>
                        <a:lstStyle/>
                        <a:p>
                          <a:pPr algn="ctr"/>
                          <a:r>
                            <a:rPr lang="en-US" altLang="zh-TW" sz="1600" dirty="0"/>
                            <a:t>Meaning</a:t>
                          </a:r>
                          <a:endParaRPr lang="zh-TW" altLang="en-US" sz="1600" dirty="0">
                            <a:latin typeface="Kaiti TC" panose="02010600040101010101" pitchFamily="2" charset="-120"/>
                            <a:ea typeface="Kaiti TC" panose="02010600040101010101" pitchFamily="2" charset="-120"/>
                          </a:endParaRPr>
                        </a:p>
                      </a:txBody>
                      <a:tcPr>
                        <a:solidFill>
                          <a:schemeClr val="accent4">
                            <a:lumMod val="20000"/>
                            <a:lumOff val="80000"/>
                          </a:schemeClr>
                        </a:solidFill>
                      </a:tcPr>
                    </a:tc>
                    <a:extLst>
                      <a:ext uri="{0D108BD9-81ED-4DB2-BD59-A6C34878D82A}">
                        <a16:rowId xmlns:a16="http://schemas.microsoft.com/office/drawing/2014/main" val="3751181906"/>
                      </a:ext>
                    </a:extLst>
                  </a:tr>
                  <a:tr h="370840">
                    <a:tc>
                      <a:txBody>
                        <a:bodyPr/>
                        <a:lstStyle/>
                        <a:p>
                          <a:endParaRPr lang="zh-TW"/>
                        </a:p>
                      </a:txBody>
                      <a:tcPr anchor="ctr">
                        <a:blipFill>
                          <a:blip r:embed="rId4"/>
                          <a:stretch>
                            <a:fillRect l="-952" t="-96552" r="-244762" b="-468966"/>
                          </a:stretch>
                        </a:blipFill>
                      </a:tcPr>
                    </a:tc>
                    <a:tc>
                      <a:txBody>
                        <a:bodyPr/>
                        <a:lstStyle/>
                        <a:p>
                          <a:r>
                            <a:rPr lang="en-US" altLang="zh-TW" sz="1600" b="1" dirty="0"/>
                            <a:t>Total energy </a:t>
                          </a:r>
                          <a:r>
                            <a:rPr lang="en-US" altLang="zh-TW" sz="1600" dirty="0"/>
                            <a:t>we actually have now</a:t>
                          </a:r>
                          <a:endParaRPr lang="zh-TW" altLang="en-US" sz="1600" dirty="0">
                            <a:latin typeface="Kaiti TC" panose="02010600040101010101" pitchFamily="2" charset="-120"/>
                            <a:ea typeface="Kaiti TC" panose="02010600040101010101" pitchFamily="2" charset="-120"/>
                          </a:endParaRPr>
                        </a:p>
                      </a:txBody>
                      <a:tcPr/>
                    </a:tc>
                    <a:extLst>
                      <a:ext uri="{0D108BD9-81ED-4DB2-BD59-A6C34878D82A}">
                        <a16:rowId xmlns:a16="http://schemas.microsoft.com/office/drawing/2014/main" val="1927544637"/>
                      </a:ext>
                    </a:extLst>
                  </a:tr>
                  <a:tr h="822960">
                    <a:tc>
                      <a:txBody>
                        <a:bodyPr/>
                        <a:lstStyle/>
                        <a:p>
                          <a:endParaRPr lang="zh-TW"/>
                        </a:p>
                      </a:txBody>
                      <a:tcPr anchor="ctr">
                        <a:blipFill>
                          <a:blip r:embed="rId4"/>
                          <a:stretch>
                            <a:fillRect l="-952" t="-86364" r="-244762" b="-106061"/>
                          </a:stretch>
                        </a:blipFill>
                      </a:tcPr>
                    </a:tc>
                    <a:tc>
                      <a:txBody>
                        <a:bodyPr/>
                        <a:lstStyle/>
                        <a:p>
                          <a:r>
                            <a:rPr lang="en-US" altLang="zh-TW" sz="1600" b="1" dirty="0"/>
                            <a:t>Upper bound of the Ground state energy</a:t>
                          </a:r>
                          <a:r>
                            <a:rPr lang="en-US" altLang="zh-TW" sz="1600" dirty="0"/>
                            <a:t>, i.e. the lowest energy we can attain under the configuration</a:t>
                          </a:r>
                          <a:endParaRPr lang="zh-TW" altLang="en-US" sz="1600" dirty="0">
                            <a:latin typeface="Kaiti TC" panose="02010600040101010101" pitchFamily="2" charset="-120"/>
                            <a:ea typeface="Kaiti TC" panose="02010600040101010101" pitchFamily="2" charset="-120"/>
                          </a:endParaRPr>
                        </a:p>
                      </a:txBody>
                      <a:tcPr/>
                    </a:tc>
                    <a:extLst>
                      <a:ext uri="{0D108BD9-81ED-4DB2-BD59-A6C34878D82A}">
                        <a16:rowId xmlns:a16="http://schemas.microsoft.com/office/drawing/2014/main" val="1699438737"/>
                      </a:ext>
                    </a:extLst>
                  </a:tr>
                  <a:tr h="822960">
                    <a:tc>
                      <a:txBody>
                        <a:bodyPr/>
                        <a:lstStyle/>
                        <a:p>
                          <a:endParaRPr lang="zh-TW"/>
                        </a:p>
                      </a:txBody>
                      <a:tcPr anchor="ctr">
                        <a:blipFill>
                          <a:blip r:embed="rId4"/>
                          <a:stretch>
                            <a:fillRect l="-952" t="-189231" r="-244762" b="-7692"/>
                          </a:stretch>
                        </a:blipFill>
                      </a:tcPr>
                    </a:tc>
                    <a:tc>
                      <a:txBody>
                        <a:bodyPr/>
                        <a:lstStyle/>
                        <a:p>
                          <a:r>
                            <a:rPr lang="en-US" altLang="zh-TW" sz="1600" b="1" kern="1200" dirty="0">
                              <a:solidFill>
                                <a:schemeClr val="dk1"/>
                              </a:solidFill>
                            </a:rPr>
                            <a:t>Kinetic energy</a:t>
                          </a:r>
                          <a:r>
                            <a:rPr lang="en-US" altLang="zh-TW" sz="1600" kern="1200" dirty="0">
                              <a:solidFill>
                                <a:schemeClr val="dk1"/>
                              </a:solidFill>
                            </a:rPr>
                            <a:t>, i.e. the redundant energy, also the kinetic energy will present by the </a:t>
                          </a:r>
                          <a:r>
                            <a:rPr kumimoji="1" lang="en-US" altLang="zh-TW" sz="1600" kern="1200" dirty="0">
                              <a:solidFill>
                                <a:schemeClr val="tx1"/>
                              </a:solidFill>
                            </a:rPr>
                            <a:t>“</a:t>
                          </a:r>
                          <a:r>
                            <a:rPr lang="en-US" altLang="zh-TW" sz="1600" kern="1200" dirty="0">
                              <a:solidFill>
                                <a:schemeClr val="dk1"/>
                              </a:solidFill>
                            </a:rPr>
                            <a:t>wave fluctuation</a:t>
                          </a:r>
                          <a:r>
                            <a:rPr kumimoji="1" lang="en-US" altLang="zh-TW" sz="1600" kern="1200" dirty="0">
                              <a:solidFill>
                                <a:schemeClr val="tx1"/>
                              </a:solidFill>
                            </a:rPr>
                            <a:t>”</a:t>
                          </a:r>
                          <a:endParaRPr kumimoji="1" lang="zh-TW" altLang="en-US" sz="1600" kern="1200" dirty="0">
                            <a:solidFill>
                              <a:schemeClr val="tx1"/>
                            </a:solidFill>
                            <a:latin typeface="Mongolian Baiti" panose="03000500000000000000" pitchFamily="66" charset="0"/>
                            <a:ea typeface="+mn-ea"/>
                            <a:cs typeface="Mongolian Baiti" panose="03000500000000000000" pitchFamily="66" charset="0"/>
                          </a:endParaRPr>
                        </a:p>
                      </a:txBody>
                      <a:tcPr/>
                    </a:tc>
                    <a:extLst>
                      <a:ext uri="{0D108BD9-81ED-4DB2-BD59-A6C34878D82A}">
                        <a16:rowId xmlns:a16="http://schemas.microsoft.com/office/drawing/2014/main" val="424810933"/>
                      </a:ext>
                    </a:extLst>
                  </a:tr>
                </a:tbl>
              </a:graphicData>
            </a:graphic>
          </p:graphicFrame>
        </mc:Fallback>
      </mc:AlternateContent>
      <mc:AlternateContent xmlns:mc="http://schemas.openxmlformats.org/markup-compatibility/2006">
        <mc:Choice xmlns:a14="http://schemas.microsoft.com/office/drawing/2010/main" Requires="a14">
          <p:sp>
            <p:nvSpPr>
              <p:cNvPr id="28" name="文字方塊 27">
                <a:extLst>
                  <a:ext uri="{FF2B5EF4-FFF2-40B4-BE49-F238E27FC236}">
                    <a16:creationId xmlns:a16="http://schemas.microsoft.com/office/drawing/2014/main" id="{5DDA14FB-DA64-6842-B22E-0F37A919A2F1}"/>
                  </a:ext>
                </a:extLst>
              </p:cNvPr>
              <p:cNvSpPr txBox="1"/>
              <p:nvPr/>
            </p:nvSpPr>
            <p:spPr>
              <a:xfrm>
                <a:off x="5735675" y="5147883"/>
                <a:ext cx="1835999" cy="405688"/>
              </a:xfrm>
              <a:prstGeom prst="rect">
                <a:avLst/>
              </a:prstGeom>
              <a:solidFill>
                <a:schemeClr val="accent6">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a:latin typeface="Cambria Math" panose="02040503050406030204" pitchFamily="18" charset="0"/>
                            </a:rPr>
                          </m:ctrlPr>
                        </m:sSubPr>
                        <m:e>
                          <m:acc>
                            <m:accPr>
                              <m:chr m:val="̂"/>
                              <m:ctrlPr>
                                <a:rPr kumimoji="1" lang="zh-TW" altLang="en-US" i="1">
                                  <a:latin typeface="Cambria Math" panose="02040503050406030204" pitchFamily="18" charset="0"/>
                                </a:rPr>
                              </m:ctrlPr>
                            </m:accPr>
                            <m:e>
                              <m:r>
                                <a:rPr kumimoji="1" lang="en-US" altLang="zh-TW" i="1">
                                  <a:latin typeface="Cambria Math" panose="02040503050406030204" pitchFamily="18" charset="0"/>
                                </a:rPr>
                                <m:t>𝐻</m:t>
                              </m:r>
                            </m:e>
                          </m:acc>
                        </m:e>
                        <m:sub>
                          <m:r>
                            <a:rPr kumimoji="1" lang="en-US" altLang="zh-TW" i="1">
                              <a:latin typeface="Cambria Math" panose="02040503050406030204" pitchFamily="18" charset="0"/>
                            </a:rPr>
                            <m:t>𝐷</m:t>
                          </m:r>
                        </m:sub>
                      </m:sSub>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acc>
                            <m:accPr>
                              <m:chr m:val="̂"/>
                              <m:ctrlPr>
                                <a:rPr kumimoji="1" lang="zh-TW" altLang="en-US" i="1">
                                  <a:latin typeface="Cambria Math" panose="02040503050406030204" pitchFamily="18" charset="0"/>
                                </a:rPr>
                              </m:ctrlPr>
                            </m:accPr>
                            <m:e>
                              <m:r>
                                <a:rPr kumimoji="1" lang="en-US" altLang="zh-TW" i="1">
                                  <a:latin typeface="Cambria Math" panose="02040503050406030204" pitchFamily="18" charset="0"/>
                                </a:rPr>
                                <m:t>𝐻</m:t>
                              </m:r>
                            </m:e>
                          </m:acc>
                        </m:e>
                        <m:sub>
                          <m:r>
                            <a:rPr kumimoji="1" lang="en-US" altLang="zh-TW" i="1">
                              <a:latin typeface="Cambria Math" panose="02040503050406030204" pitchFamily="18" charset="0"/>
                            </a:rPr>
                            <m:t>𝑡𝑎𝑟𝑔𝑒𝑡</m:t>
                          </m:r>
                        </m:sub>
                      </m:sSub>
                    </m:oMath>
                  </m:oMathPara>
                </a14:m>
                <a:endParaRPr kumimoji="1" lang="zh-TW" altLang="en-US" dirty="0"/>
              </a:p>
            </p:txBody>
          </p:sp>
        </mc:Choice>
        <mc:Fallback>
          <p:sp>
            <p:nvSpPr>
              <p:cNvPr id="28" name="文字方塊 27">
                <a:extLst>
                  <a:ext uri="{FF2B5EF4-FFF2-40B4-BE49-F238E27FC236}">
                    <a16:creationId xmlns:a16="http://schemas.microsoft.com/office/drawing/2014/main" id="{5DDA14FB-DA64-6842-B22E-0F37A919A2F1}"/>
                  </a:ext>
                </a:extLst>
              </p:cNvPr>
              <p:cNvSpPr txBox="1">
                <a:spLocks noRot="1" noChangeAspect="1" noMove="1" noResize="1" noEditPoints="1" noAdjustHandles="1" noChangeArrowheads="1" noChangeShapeType="1" noTextEdit="1"/>
              </p:cNvSpPr>
              <p:nvPr/>
            </p:nvSpPr>
            <p:spPr>
              <a:xfrm>
                <a:off x="5735675" y="5147883"/>
                <a:ext cx="1835999" cy="405688"/>
              </a:xfrm>
              <a:prstGeom prst="rect">
                <a:avLst/>
              </a:prstGeom>
              <a:blipFill>
                <a:blip r:embed="rId5"/>
                <a:stretch>
                  <a:fillRect t="-3030" b="-6061"/>
                </a:stretch>
              </a:blipFill>
            </p:spPr>
            <p:txBody>
              <a:bodyPr/>
              <a:lstStyle/>
              <a:p>
                <a:r>
                  <a:rPr lang="zh-TW" altLang="en-US">
                    <a:noFill/>
                  </a:rPr>
                  <a:t> </a:t>
                </a:r>
              </a:p>
            </p:txBody>
          </p:sp>
        </mc:Fallback>
      </mc:AlternateContent>
      <p:pic>
        <p:nvPicPr>
          <p:cNvPr id="33" name="圖片 32">
            <a:extLst>
              <a:ext uri="{FF2B5EF4-FFF2-40B4-BE49-F238E27FC236}">
                <a16:creationId xmlns:a16="http://schemas.microsoft.com/office/drawing/2014/main" id="{60730E63-78E9-1F45-AF4A-3DD98221B834}"/>
              </a:ext>
            </a:extLst>
          </p:cNvPr>
          <p:cNvPicPr>
            <a:picLocks noChangeAspect="1"/>
          </p:cNvPicPr>
          <p:nvPr/>
        </p:nvPicPr>
        <p:blipFill>
          <a:blip r:embed="rId6"/>
          <a:stretch>
            <a:fillRect/>
          </a:stretch>
        </p:blipFill>
        <p:spPr>
          <a:xfrm>
            <a:off x="5653111" y="960750"/>
            <a:ext cx="3505326" cy="785047"/>
          </a:xfrm>
          <a:prstGeom prst="rect">
            <a:avLst/>
          </a:prstGeom>
        </p:spPr>
      </p:pic>
      <p:sp>
        <p:nvSpPr>
          <p:cNvPr id="34" name="矩形 33">
            <a:extLst>
              <a:ext uri="{FF2B5EF4-FFF2-40B4-BE49-F238E27FC236}">
                <a16:creationId xmlns:a16="http://schemas.microsoft.com/office/drawing/2014/main" id="{4159A0DF-29FC-174B-BC84-695D9ECCEDA4}"/>
              </a:ext>
            </a:extLst>
          </p:cNvPr>
          <p:cNvSpPr/>
          <p:nvPr/>
        </p:nvSpPr>
        <p:spPr>
          <a:xfrm>
            <a:off x="2326698" y="974771"/>
            <a:ext cx="597489" cy="56444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5" name="矩形 34">
            <a:extLst>
              <a:ext uri="{FF2B5EF4-FFF2-40B4-BE49-F238E27FC236}">
                <a16:creationId xmlns:a16="http://schemas.microsoft.com/office/drawing/2014/main" id="{E6BC9B9A-3C8A-1D48-A432-F2F7678297D2}"/>
              </a:ext>
            </a:extLst>
          </p:cNvPr>
          <p:cNvSpPr/>
          <p:nvPr/>
        </p:nvSpPr>
        <p:spPr>
          <a:xfrm>
            <a:off x="6439443" y="1299201"/>
            <a:ext cx="928284" cy="452331"/>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6" name="矩形 35">
            <a:extLst>
              <a:ext uri="{FF2B5EF4-FFF2-40B4-BE49-F238E27FC236}">
                <a16:creationId xmlns:a16="http://schemas.microsoft.com/office/drawing/2014/main" id="{0DA5A260-DB23-4B4B-8257-4668DACBA1AF}"/>
              </a:ext>
            </a:extLst>
          </p:cNvPr>
          <p:cNvSpPr/>
          <p:nvPr/>
        </p:nvSpPr>
        <p:spPr>
          <a:xfrm>
            <a:off x="3147781" y="974771"/>
            <a:ext cx="809340" cy="564444"/>
          </a:xfrm>
          <a:prstGeom prst="rect">
            <a:avLst/>
          </a:prstGeom>
          <a:noFill/>
          <a:ln w="254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7" name="矩形 36">
            <a:extLst>
              <a:ext uri="{FF2B5EF4-FFF2-40B4-BE49-F238E27FC236}">
                <a16:creationId xmlns:a16="http://schemas.microsoft.com/office/drawing/2014/main" id="{F7790700-66D7-6741-913A-69626DD2CF28}"/>
              </a:ext>
            </a:extLst>
          </p:cNvPr>
          <p:cNvSpPr/>
          <p:nvPr/>
        </p:nvSpPr>
        <p:spPr>
          <a:xfrm>
            <a:off x="7497444" y="1304429"/>
            <a:ext cx="1469740" cy="452331"/>
          </a:xfrm>
          <a:prstGeom prst="rect">
            <a:avLst/>
          </a:prstGeom>
          <a:noFill/>
          <a:ln w="254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8" name="矩形 37">
            <a:extLst>
              <a:ext uri="{FF2B5EF4-FFF2-40B4-BE49-F238E27FC236}">
                <a16:creationId xmlns:a16="http://schemas.microsoft.com/office/drawing/2014/main" id="{18456BB4-AA86-D041-AB01-80CCC224F12D}"/>
              </a:ext>
            </a:extLst>
          </p:cNvPr>
          <p:cNvSpPr/>
          <p:nvPr/>
        </p:nvSpPr>
        <p:spPr>
          <a:xfrm>
            <a:off x="4269199" y="974771"/>
            <a:ext cx="928284" cy="564444"/>
          </a:xfrm>
          <a:prstGeom prst="rect">
            <a:avLst/>
          </a:prstGeom>
          <a:noFill/>
          <a:ln w="254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9" name="矩形 38">
            <a:extLst>
              <a:ext uri="{FF2B5EF4-FFF2-40B4-BE49-F238E27FC236}">
                <a16:creationId xmlns:a16="http://schemas.microsoft.com/office/drawing/2014/main" id="{E1710825-3AB0-F148-867B-88DBDC801A03}"/>
              </a:ext>
            </a:extLst>
          </p:cNvPr>
          <p:cNvSpPr/>
          <p:nvPr/>
        </p:nvSpPr>
        <p:spPr>
          <a:xfrm>
            <a:off x="5718774" y="1288989"/>
            <a:ext cx="656940" cy="452331"/>
          </a:xfrm>
          <a:prstGeom prst="rect">
            <a:avLst/>
          </a:prstGeom>
          <a:noFill/>
          <a:ln w="254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5" name="圖片 4">
            <a:extLst>
              <a:ext uri="{FF2B5EF4-FFF2-40B4-BE49-F238E27FC236}">
                <a16:creationId xmlns:a16="http://schemas.microsoft.com/office/drawing/2014/main" id="{1B0EB8CA-3C2A-B84B-A78F-E4961EA551C7}"/>
              </a:ext>
            </a:extLst>
          </p:cNvPr>
          <p:cNvPicPr>
            <a:picLocks noChangeAspect="1"/>
          </p:cNvPicPr>
          <p:nvPr/>
        </p:nvPicPr>
        <p:blipFill>
          <a:blip r:embed="rId7"/>
          <a:stretch>
            <a:fillRect/>
          </a:stretch>
        </p:blipFill>
        <p:spPr>
          <a:xfrm>
            <a:off x="5739301" y="924047"/>
            <a:ext cx="1728326" cy="343643"/>
          </a:xfrm>
          <a:prstGeom prst="rect">
            <a:avLst/>
          </a:prstGeom>
        </p:spPr>
      </p:pic>
    </p:spTree>
    <p:extLst>
      <p:ext uri="{BB962C8B-B14F-4D97-AF65-F5344CB8AC3E}">
        <p14:creationId xmlns:p14="http://schemas.microsoft.com/office/powerpoint/2010/main" val="358846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7F8ECF-4D51-3B4E-9708-F93B05804123}"/>
              </a:ext>
            </a:extLst>
          </p:cNvPr>
          <p:cNvSpPr>
            <a:spLocks noGrp="1"/>
          </p:cNvSpPr>
          <p:nvPr>
            <p:ph type="title"/>
          </p:nvPr>
        </p:nvSpPr>
        <p:spPr/>
        <p:txBody>
          <a:bodyPr>
            <a:normAutofit/>
          </a:bodyPr>
          <a:lstStyle/>
          <a:p>
            <a:r>
              <a:rPr kumimoji="1" lang="en-US" altLang="zh-TW" dirty="0"/>
              <a:t>#Steps should run to converge</a:t>
            </a:r>
            <a:r>
              <a:rPr kumimoji="1" lang="zh-TW" altLang="en-US" dirty="0"/>
              <a:t> </a:t>
            </a:r>
            <a:r>
              <a:rPr kumimoji="1" lang="en-US" altLang="zh-TW" dirty="0"/>
              <a:t>(VQA)</a:t>
            </a:r>
            <a:endParaRPr kumimoji="1" lang="zh-TW" altLang="en-US" dirty="0"/>
          </a:p>
        </p:txBody>
      </p:sp>
      <p:sp>
        <p:nvSpPr>
          <p:cNvPr id="4" name="投影片編號版面配置區 3">
            <a:extLst>
              <a:ext uri="{FF2B5EF4-FFF2-40B4-BE49-F238E27FC236}">
                <a16:creationId xmlns:a16="http://schemas.microsoft.com/office/drawing/2014/main" id="{190E97F7-686A-224F-99BC-D5C5F0489863}"/>
              </a:ext>
            </a:extLst>
          </p:cNvPr>
          <p:cNvSpPr>
            <a:spLocks noGrp="1"/>
          </p:cNvSpPr>
          <p:nvPr>
            <p:ph type="sldNum" sz="quarter" idx="12"/>
          </p:nvPr>
        </p:nvSpPr>
        <p:spPr/>
        <p:txBody>
          <a:bodyPr/>
          <a:lstStyle/>
          <a:p>
            <a:fld id="{837FDD2A-A019-DD4E-B4DC-C75AF499AB19}" type="slidenum">
              <a:rPr kumimoji="1" lang="zh-TW" altLang="en-US" smtClean="0"/>
              <a:pPr/>
              <a:t>9</a:t>
            </a:fld>
            <a:endParaRPr kumimoji="1" lang="zh-TW" altLang="en-US" dirty="0"/>
          </a:p>
        </p:txBody>
      </p:sp>
      <p:pic>
        <p:nvPicPr>
          <p:cNvPr id="13320" name="Picture 8" descr="The harmonic oscillator wavefunctions">
            <a:extLst>
              <a:ext uri="{FF2B5EF4-FFF2-40B4-BE49-F238E27FC236}">
                <a16:creationId xmlns:a16="http://schemas.microsoft.com/office/drawing/2014/main" id="{3002F0C1-1060-6344-B944-883038B014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14" t="8134" r="7340" b="-1760"/>
          <a:stretch/>
        </p:blipFill>
        <p:spPr bwMode="auto">
          <a:xfrm>
            <a:off x="5397190" y="3295202"/>
            <a:ext cx="3671940" cy="31503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內容版面配置區 4">
                <a:extLst>
                  <a:ext uri="{FF2B5EF4-FFF2-40B4-BE49-F238E27FC236}">
                    <a16:creationId xmlns:a16="http://schemas.microsoft.com/office/drawing/2014/main" id="{26459EEA-01E2-4F4C-88D4-A05FA54A8A97}"/>
                  </a:ext>
                </a:extLst>
              </p:cNvPr>
              <p:cNvSpPr>
                <a:spLocks noGrp="1"/>
              </p:cNvSpPr>
              <p:nvPr>
                <p:ph idx="1"/>
              </p:nvPr>
            </p:nvSpPr>
            <p:spPr>
              <a:xfrm>
                <a:off x="0" y="3576008"/>
                <a:ext cx="5508702" cy="2869528"/>
              </a:xfrm>
            </p:spPr>
            <p:txBody>
              <a:bodyPr>
                <a:normAutofit/>
              </a:bodyPr>
              <a:lstStyle/>
              <a:p>
                <a:r>
                  <a:rPr kumimoji="1" lang="en-US" altLang="zh-TW" sz="2200" dirty="0">
                    <a:solidFill>
                      <a:schemeClr val="bg1"/>
                    </a:solidFill>
                    <a:latin typeface="Cochin" panose="02000603020000020003" pitchFamily="2" charset="0"/>
                    <a:ea typeface="Cambria Math" panose="02040503050406030204" pitchFamily="18" charset="0"/>
                    <a:cs typeface="Times New Roman" panose="02020603050405020304" pitchFamily="18" charset="0"/>
                  </a:rPr>
                  <a:t>Define: success probability to solve the optimized problem </a:t>
                </a:r>
                <a14:m>
                  <m:oMath xmlns:m="http://schemas.openxmlformats.org/officeDocument/2006/math">
                    <m:sSub>
                      <m:sSubPr>
                        <m:ctrlPr>
                          <a:rPr kumimoji="1" lang="en-US" altLang="zh-TW" sz="2200" i="1" smtClean="0">
                            <a:solidFill>
                              <a:schemeClr val="bg1"/>
                            </a:solidFill>
                            <a:latin typeface="Cambria Math" panose="02040503050406030204" pitchFamily="18" charset="0"/>
                            <a:ea typeface="Cambria Math" panose="02040503050406030204" pitchFamily="18" charset="0"/>
                          </a:rPr>
                        </m:ctrlPr>
                      </m:sSubPr>
                      <m:e>
                        <m:r>
                          <a:rPr kumimoji="1" lang="en-US" altLang="zh-TW" sz="2200" b="0" i="1" smtClean="0">
                            <a:solidFill>
                              <a:schemeClr val="bg1"/>
                            </a:solidFill>
                            <a:latin typeface="Cambria Math" panose="02040503050406030204" pitchFamily="18" charset="0"/>
                            <a:ea typeface="Cambria Math" panose="02040503050406030204" pitchFamily="18" charset="0"/>
                          </a:rPr>
                          <m:t>𝑃</m:t>
                        </m:r>
                      </m:e>
                      <m:sub>
                        <m:r>
                          <a:rPr kumimoji="1" lang="en-US" altLang="zh-TW" sz="2200" b="0" i="1" smtClean="0">
                            <a:solidFill>
                              <a:schemeClr val="bg1"/>
                            </a:solidFill>
                            <a:latin typeface="Cambria Math" panose="02040503050406030204" pitchFamily="18" charset="0"/>
                            <a:ea typeface="Cambria Math" panose="02040503050406030204" pitchFamily="18" charset="0"/>
                          </a:rPr>
                          <m:t>𝑠𝑢𝑐𝑐𝑒𝑠𝑠</m:t>
                        </m:r>
                      </m:sub>
                    </m:sSub>
                  </m:oMath>
                </a14:m>
                <a:endParaRPr kumimoji="1" lang="en-US" altLang="zh-TW" sz="2200" dirty="0">
                  <a:latin typeface="Cochin" panose="02000603020000020003" pitchFamily="2" charset="0"/>
                  <a:ea typeface="Cambria Math" panose="02040503050406030204" pitchFamily="18" charset="0"/>
                  <a:cs typeface="Times New Roman" panose="02020603050405020304" pitchFamily="18" charset="0"/>
                </a:endParaRPr>
              </a:p>
              <a:p>
                <a:pPr lvl="1"/>
                <a14:m>
                  <m:oMath xmlns:m="http://schemas.openxmlformats.org/officeDocument/2006/math">
                    <m:sSub>
                      <m:sSubPr>
                        <m:ctrlPr>
                          <a:rPr kumimoji="1" lang="en-US" altLang="zh-TW" sz="2000" i="1">
                            <a:latin typeface="Cambria Math" panose="02040503050406030204" pitchFamily="18" charset="0"/>
                            <a:ea typeface="Cambria Math" panose="02040503050406030204" pitchFamily="18" charset="0"/>
                          </a:rPr>
                        </m:ctrlPr>
                      </m:sSubPr>
                      <m:e>
                        <m:r>
                          <a:rPr kumimoji="1" lang="en-US" altLang="zh-TW" sz="2000" i="1">
                            <a:latin typeface="Cambria Math" panose="02040503050406030204" pitchFamily="18" charset="0"/>
                            <a:ea typeface="Cambria Math" panose="02040503050406030204" pitchFamily="18" charset="0"/>
                          </a:rPr>
                          <m:t>𝑃</m:t>
                        </m:r>
                      </m:e>
                      <m:sub>
                        <m:r>
                          <a:rPr kumimoji="1" lang="en-US" altLang="zh-TW" sz="2000" i="1">
                            <a:latin typeface="Cambria Math" panose="02040503050406030204" pitchFamily="18" charset="0"/>
                            <a:ea typeface="Cambria Math" panose="02040503050406030204" pitchFamily="18" charset="0"/>
                          </a:rPr>
                          <m:t>𝑠𝑢𝑐𝑐𝑒𝑠𝑠</m:t>
                        </m:r>
                      </m:sub>
                    </m:sSub>
                  </m:oMath>
                </a14:m>
                <a:r>
                  <a:rPr kumimoji="1" lang="en-US" altLang="zh-TW" sz="2000" dirty="0">
                    <a:ea typeface="Cambria Math" panose="02040503050406030204" pitchFamily="18" charset="0"/>
                  </a:rPr>
                  <a:t>&gt; 1- </a:t>
                </a:r>
                <a14:m>
                  <m:oMath xmlns:m="http://schemas.openxmlformats.org/officeDocument/2006/math">
                    <m:r>
                      <a:rPr kumimoji="1" lang="en-US" altLang="zh-TW" sz="2000" i="1">
                        <a:latin typeface="Cambria Math" panose="02040503050406030204" pitchFamily="18" charset="0"/>
                        <a:ea typeface="Cambria Math" panose="02040503050406030204" pitchFamily="18" charset="0"/>
                      </a:rPr>
                      <m:t>𝜀</m:t>
                    </m:r>
                  </m:oMath>
                </a14:m>
                <a:endParaRPr kumimoji="1" lang="en-US" altLang="zh-TW" sz="2000" dirty="0">
                  <a:ea typeface="Cambria Math" panose="02040503050406030204" pitchFamily="18" charset="0"/>
                </a:endParaRPr>
              </a:p>
              <a:p>
                <a:r>
                  <a:rPr kumimoji="1" lang="en-US" altLang="zh-TW" sz="2200" dirty="0">
                    <a:latin typeface="Times New Roman" panose="02020603050405020304" pitchFamily="18" charset="0"/>
                    <a:ea typeface="Kaiti TC" panose="02010600040101010101" pitchFamily="2" charset="-120"/>
                    <a:cs typeface="Times New Roman" panose="02020603050405020304" pitchFamily="18" charset="0"/>
                  </a:rPr>
                  <a:t>“</a:t>
                </a:r>
                <a14:m>
                  <m:oMath xmlns:m="http://schemas.openxmlformats.org/officeDocument/2006/math">
                    <m:r>
                      <a:rPr kumimoji="1" lang="en-US" altLang="zh-TW" sz="2200">
                        <a:latin typeface="Cambria Math" panose="02040503050406030204" pitchFamily="18" charset="0"/>
                      </a:rPr>
                      <m:t>𝜀</m:t>
                    </m:r>
                  </m:oMath>
                </a14:m>
                <a:r>
                  <a:rPr kumimoji="1" lang="en-US" altLang="zh-TW" sz="2200" dirty="0">
                    <a:latin typeface="Times New Roman" panose="02020603050405020304" pitchFamily="18" charset="0"/>
                    <a:ea typeface="Kaiti TC" panose="02010600040101010101" pitchFamily="2" charset="-120"/>
                    <a:cs typeface="Times New Roman" panose="02020603050405020304" pitchFamily="18" charset="0"/>
                  </a:rPr>
                  <a:t>”</a:t>
                </a:r>
                <a:r>
                  <a:rPr kumimoji="1" lang="en-US" altLang="zh-TW" sz="2200" dirty="0">
                    <a:latin typeface="Kaiti TC" panose="02010600040101010101" pitchFamily="2" charset="-120"/>
                    <a:ea typeface="Kaiti TC" panose="02010600040101010101" pitchFamily="2" charset="-120"/>
                  </a:rPr>
                  <a:t> is the gap between wave function and ground state ,and</a:t>
                </a:r>
                <a14:m>
                  <m:oMath xmlns:m="http://schemas.openxmlformats.org/officeDocument/2006/math">
                    <m:r>
                      <a:rPr kumimoji="1" lang="en-US" altLang="zh-TW" sz="2200" b="0" i="0" smtClean="0">
                        <a:latin typeface="Cambria Math" panose="02040503050406030204" pitchFamily="18" charset="0"/>
                      </a:rPr>
                      <m:t> </m:t>
                    </m:r>
                    <m:acc>
                      <m:accPr>
                        <m:chr m:val="̂"/>
                        <m:ctrlPr>
                          <a:rPr kumimoji="1" lang="zh-TW" altLang="en-US" sz="2200" i="1">
                            <a:latin typeface="Cambria Math" panose="02040503050406030204" pitchFamily="18" charset="0"/>
                          </a:rPr>
                        </m:ctrlPr>
                      </m:accPr>
                      <m:e>
                        <m:r>
                          <a:rPr kumimoji="1" lang="en-US" altLang="zh-TW" sz="2200">
                            <a:latin typeface="Cambria Math" panose="02040503050406030204" pitchFamily="18" charset="0"/>
                          </a:rPr>
                          <m:t>𝐻</m:t>
                        </m:r>
                      </m:e>
                    </m:acc>
                    <m:d>
                      <m:dPr>
                        <m:ctrlPr>
                          <a:rPr kumimoji="1" lang="en-US" altLang="zh-TW" sz="2200" i="1">
                            <a:latin typeface="Cambria Math" panose="02040503050406030204" pitchFamily="18" charset="0"/>
                          </a:rPr>
                        </m:ctrlPr>
                      </m:dPr>
                      <m:e>
                        <m:r>
                          <a:rPr kumimoji="1" lang="en-US" altLang="zh-TW" sz="2200">
                            <a:latin typeface="Cambria Math" panose="02040503050406030204" pitchFamily="18" charset="0"/>
                          </a:rPr>
                          <m:t>𝑡</m:t>
                        </m:r>
                      </m:e>
                    </m:d>
                    <m:r>
                      <a:rPr kumimoji="1" lang="en-US" altLang="zh-TW" sz="2200" b="0" i="0" smtClean="0">
                        <a:latin typeface="Cambria Math" panose="02040503050406030204" pitchFamily="18" charset="0"/>
                      </a:rPr>
                      <m:t>=|</m:t>
                    </m:r>
                    <m:sSup>
                      <m:sSupPr>
                        <m:ctrlPr>
                          <a:rPr kumimoji="1" lang="en-US" altLang="zh-TW" sz="2200" b="0" i="1" smtClean="0">
                            <a:latin typeface="Cambria Math" panose="02040503050406030204" pitchFamily="18" charset="0"/>
                          </a:rPr>
                        </m:ctrlPr>
                      </m:sSupPr>
                      <m:e>
                        <m:r>
                          <a:rPr kumimoji="1" lang="en-US" altLang="zh-TW" sz="2200" i="1">
                            <a:latin typeface="Cambria Math" panose="02040503050406030204" pitchFamily="18" charset="0"/>
                          </a:rPr>
                          <m:t>⟨</m:t>
                        </m:r>
                        <m:sSub>
                          <m:sSubPr>
                            <m:ctrlPr>
                              <a:rPr kumimoji="1" lang="en-US" altLang="zh-TW" sz="2200" b="0" i="1" smtClean="0">
                                <a:latin typeface="Cambria Math" panose="02040503050406030204" pitchFamily="18" charset="0"/>
                              </a:rPr>
                            </m:ctrlPr>
                          </m:sSubPr>
                          <m:e>
                            <m:r>
                              <a:rPr kumimoji="1" lang="en-US" altLang="zh-TW" sz="2200" b="0" i="1" smtClean="0">
                                <a:latin typeface="Cambria Math" panose="02040503050406030204" pitchFamily="18" charset="0"/>
                                <a:ea typeface="Cambria Math" panose="02040503050406030204" pitchFamily="18" charset="0"/>
                              </a:rPr>
                              <m:t>𝜓</m:t>
                            </m:r>
                          </m:e>
                          <m:sub>
                            <m:r>
                              <a:rPr kumimoji="1" lang="en-US" altLang="zh-TW" sz="2200" b="0" i="1" smtClean="0">
                                <a:latin typeface="Cambria Math" panose="02040503050406030204" pitchFamily="18" charset="0"/>
                                <a:ea typeface="Cambria Math" panose="02040503050406030204" pitchFamily="18" charset="0"/>
                              </a:rPr>
                              <m:t>⊥</m:t>
                            </m:r>
                          </m:sub>
                        </m:sSub>
                        <m:r>
                          <a:rPr kumimoji="1" lang="en-US" altLang="zh-TW" sz="2200" b="0" i="1" smtClean="0">
                            <a:latin typeface="Cambria Math" panose="02040503050406030204" pitchFamily="18" charset="0"/>
                          </a:rPr>
                          <m:t>(</m:t>
                        </m:r>
                        <m:r>
                          <a:rPr kumimoji="1" lang="en-US" altLang="zh-TW" sz="2200" b="0" i="1" smtClean="0">
                            <a:latin typeface="Cambria Math" panose="02040503050406030204" pitchFamily="18" charset="0"/>
                          </a:rPr>
                          <m:t>𝑡</m:t>
                        </m:r>
                        <m:r>
                          <a:rPr kumimoji="1" lang="en-US" altLang="zh-TW" sz="2200" b="0" i="1" smtClean="0">
                            <a:latin typeface="Cambria Math" panose="02040503050406030204" pitchFamily="18" charset="0"/>
                          </a:rPr>
                          <m:t>)|</m:t>
                        </m:r>
                        <m:sSub>
                          <m:sSubPr>
                            <m:ctrlPr>
                              <a:rPr kumimoji="1" lang="en-US" altLang="zh-TW" sz="2200" i="1">
                                <a:latin typeface="Cambria Math" panose="02040503050406030204" pitchFamily="18" charset="0"/>
                              </a:rPr>
                            </m:ctrlPr>
                          </m:sSubPr>
                          <m:e>
                            <m:r>
                              <a:rPr kumimoji="1" lang="en-US" altLang="zh-TW" sz="2200" i="1">
                                <a:latin typeface="Cambria Math" panose="02040503050406030204" pitchFamily="18" charset="0"/>
                                <a:ea typeface="Cambria Math" panose="02040503050406030204" pitchFamily="18" charset="0"/>
                              </a:rPr>
                              <m:t>𝜓</m:t>
                            </m:r>
                          </m:e>
                          <m:sub>
                            <m:r>
                              <a:rPr kumimoji="1" lang="en-US" altLang="zh-TW" sz="2200" i="1" smtClean="0">
                                <a:latin typeface="Cambria Math" panose="02040503050406030204" pitchFamily="18" charset="0"/>
                                <a:ea typeface="Cambria Math" panose="02040503050406030204" pitchFamily="18" charset="0"/>
                              </a:rPr>
                              <m:t>𝜆</m:t>
                            </m:r>
                          </m:sub>
                        </m:sSub>
                        <m:r>
                          <a:rPr kumimoji="1" lang="en-US" altLang="zh-TW" sz="2200" i="1">
                            <a:latin typeface="Cambria Math" panose="02040503050406030204" pitchFamily="18" charset="0"/>
                            <a:ea typeface="Cambria Math" panose="02040503050406030204" pitchFamily="18" charset="0"/>
                          </a:rPr>
                          <m:t>⟩</m:t>
                        </m:r>
                        <m:r>
                          <a:rPr kumimoji="1" lang="en-US" altLang="zh-TW" sz="2200" i="1">
                            <a:latin typeface="Cambria Math" panose="02040503050406030204" pitchFamily="18" charset="0"/>
                          </a:rPr>
                          <m:t>|</m:t>
                        </m:r>
                      </m:e>
                      <m:sup>
                        <m:r>
                          <a:rPr kumimoji="1" lang="en-US" altLang="zh-TW" sz="2200" b="0" i="1" smtClean="0">
                            <a:latin typeface="Cambria Math" panose="02040503050406030204" pitchFamily="18" charset="0"/>
                          </a:rPr>
                          <m:t>2</m:t>
                        </m:r>
                      </m:sup>
                    </m:sSup>
                    <m:r>
                      <a:rPr kumimoji="1" lang="en-US" altLang="zh-TW" sz="2200" b="0" i="0" smtClean="0">
                        <a:latin typeface="Cambria Math" panose="02040503050406030204" pitchFamily="18" charset="0"/>
                      </a:rPr>
                      <m:t>&lt;</m:t>
                    </m:r>
                    <m:r>
                      <a:rPr kumimoji="1" lang="en-US" altLang="zh-TW" sz="2200">
                        <a:latin typeface="Cambria Math" panose="02040503050406030204" pitchFamily="18" charset="0"/>
                      </a:rPr>
                      <m:t>𝜀</m:t>
                    </m:r>
                  </m:oMath>
                </a14:m>
                <a:endParaRPr kumimoji="1" lang="en-US" altLang="zh-TW" sz="2200" dirty="0">
                  <a:latin typeface="Kaiti TC" panose="02010600040101010101" pitchFamily="2" charset="-120"/>
                  <a:ea typeface="Kaiti TC" panose="02010600040101010101" pitchFamily="2" charset="-120"/>
                </a:endParaRPr>
              </a:p>
              <a:p>
                <a:endParaRPr kumimoji="1" lang="en-US" altLang="zh-TW" sz="1200" dirty="0"/>
              </a:p>
              <a:p>
                <a:r>
                  <a:rPr kumimoji="1" lang="en-US" altLang="zh-TW" sz="2400" dirty="0"/>
                  <a:t> </a:t>
                </a:r>
                <a:endParaRPr kumimoji="1" lang="zh-TW" altLang="en-US" sz="2400" dirty="0"/>
              </a:p>
            </p:txBody>
          </p:sp>
        </mc:Choice>
        <mc:Fallback xmlns="">
          <p:sp>
            <p:nvSpPr>
              <p:cNvPr id="5" name="內容版面配置區 4">
                <a:extLst>
                  <a:ext uri="{FF2B5EF4-FFF2-40B4-BE49-F238E27FC236}">
                    <a16:creationId xmlns:a16="http://schemas.microsoft.com/office/drawing/2014/main" id="{26459EEA-01E2-4F4C-88D4-A05FA54A8A97}"/>
                  </a:ext>
                </a:extLst>
              </p:cNvPr>
              <p:cNvSpPr>
                <a:spLocks noGrp="1" noRot="1" noChangeAspect="1" noMove="1" noResize="1" noEditPoints="1" noAdjustHandles="1" noChangeArrowheads="1" noChangeShapeType="1" noTextEdit="1"/>
              </p:cNvSpPr>
              <p:nvPr>
                <p:ph idx="1"/>
              </p:nvPr>
            </p:nvSpPr>
            <p:spPr>
              <a:xfrm>
                <a:off x="0" y="3576008"/>
                <a:ext cx="5508702" cy="2869528"/>
              </a:xfrm>
              <a:blipFill>
                <a:blip r:embed="rId4"/>
                <a:stretch>
                  <a:fillRect l="-1613" t="-1322"/>
                </a:stretch>
              </a:blipFill>
            </p:spPr>
            <p:txBody>
              <a:bodyPr/>
              <a:lstStyle/>
              <a:p>
                <a:r>
                  <a:rPr lang="zh-TW" altLang="en-US">
                    <a:noFill/>
                  </a:rPr>
                  <a:t> </a:t>
                </a:r>
              </a:p>
            </p:txBody>
          </p:sp>
        </mc:Fallback>
      </mc:AlternateContent>
      <p:pic>
        <p:nvPicPr>
          <p:cNvPr id="12" name="Picture 2" descr="Quantum Harmonic Oscillator">
            <a:extLst>
              <a:ext uri="{FF2B5EF4-FFF2-40B4-BE49-F238E27FC236}">
                <a16:creationId xmlns:a16="http://schemas.microsoft.com/office/drawing/2014/main" id="{FC8C8672-C0C2-D140-91AB-7DA76E0D0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190" y="805947"/>
            <a:ext cx="3662352" cy="24892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15" name="表格 27">
                <a:extLst>
                  <a:ext uri="{FF2B5EF4-FFF2-40B4-BE49-F238E27FC236}">
                    <a16:creationId xmlns:a16="http://schemas.microsoft.com/office/drawing/2014/main" id="{A1526364-A4C1-324F-A002-E8021B4C616D}"/>
                  </a:ext>
                </a:extLst>
              </p:cNvPr>
              <p:cNvGraphicFramePr>
                <a:graphicFrameLocks noGrp="1"/>
              </p:cNvGraphicFramePr>
              <p:nvPr/>
            </p:nvGraphicFramePr>
            <p:xfrm>
              <a:off x="155696" y="997171"/>
              <a:ext cx="5099824" cy="2567686"/>
            </p:xfrm>
            <a:graphic>
              <a:graphicData uri="http://schemas.openxmlformats.org/drawingml/2006/table">
                <a:tbl>
                  <a:tblPr firstRow="1" bandRow="1">
                    <a:tableStyleId>{5940675A-B579-460E-94D1-54222C63F5DA}</a:tableStyleId>
                  </a:tblPr>
                  <a:tblGrid>
                    <a:gridCol w="1484694">
                      <a:extLst>
                        <a:ext uri="{9D8B030D-6E8A-4147-A177-3AD203B41FA5}">
                          <a16:colId xmlns:a16="http://schemas.microsoft.com/office/drawing/2014/main" val="2023818715"/>
                        </a:ext>
                      </a:extLst>
                    </a:gridCol>
                    <a:gridCol w="3615130">
                      <a:extLst>
                        <a:ext uri="{9D8B030D-6E8A-4147-A177-3AD203B41FA5}">
                          <a16:colId xmlns:a16="http://schemas.microsoft.com/office/drawing/2014/main" val="1504345439"/>
                        </a:ext>
                      </a:extLst>
                    </a:gridCol>
                  </a:tblGrid>
                  <a:tr h="0">
                    <a:tc>
                      <a:txBody>
                        <a:bodyPr/>
                        <a:lstStyle/>
                        <a:p>
                          <a:pPr algn="ctr"/>
                          <a:r>
                            <a:rPr lang="en-US" altLang="zh-TW" dirty="0"/>
                            <a:t>Notation</a:t>
                          </a:r>
                          <a:endParaRPr lang="zh-TW" altLang="en-US" dirty="0">
                            <a:latin typeface="Kaiti TC" panose="02010600040101010101" pitchFamily="2" charset="-120"/>
                            <a:ea typeface="Kaiti TC" panose="02010600040101010101" pitchFamily="2" charset="-120"/>
                          </a:endParaRPr>
                        </a:p>
                      </a:txBody>
                      <a:tcPr>
                        <a:solidFill>
                          <a:schemeClr val="accent4">
                            <a:lumMod val="20000"/>
                            <a:lumOff val="80000"/>
                          </a:schemeClr>
                        </a:solidFill>
                      </a:tcPr>
                    </a:tc>
                    <a:tc>
                      <a:txBody>
                        <a:bodyPr/>
                        <a:lstStyle/>
                        <a:p>
                          <a:pPr algn="ctr"/>
                          <a:r>
                            <a:rPr lang="en-US" altLang="zh-TW" dirty="0"/>
                            <a:t>Meaning</a:t>
                          </a:r>
                          <a:endParaRPr lang="zh-TW" altLang="en-US" dirty="0">
                            <a:latin typeface="Kaiti TC" panose="02010600040101010101" pitchFamily="2" charset="-120"/>
                            <a:ea typeface="Kaiti TC" panose="02010600040101010101" pitchFamily="2" charset="-120"/>
                          </a:endParaRPr>
                        </a:p>
                      </a:txBody>
                      <a:tcPr>
                        <a:solidFill>
                          <a:schemeClr val="accent4">
                            <a:lumMod val="20000"/>
                            <a:lumOff val="80000"/>
                          </a:schemeClr>
                        </a:solidFill>
                      </a:tcPr>
                    </a:tc>
                    <a:extLst>
                      <a:ext uri="{0D108BD9-81ED-4DB2-BD59-A6C34878D82A}">
                        <a16:rowId xmlns:a16="http://schemas.microsoft.com/office/drawing/2014/main" val="3751181906"/>
                      </a:ext>
                    </a:extLst>
                  </a:tr>
                  <a:tr h="370840">
                    <a:tc>
                      <a:txBody>
                        <a:bodyPr/>
                        <a:lstStyle/>
                        <a:p>
                          <a:pPr algn="l"/>
                          <a14:m>
                            <m:oMathPara xmlns:m="http://schemas.openxmlformats.org/officeDocument/2006/math">
                              <m:oMathParaPr>
                                <m:jc m:val="left"/>
                              </m:oMathParaPr>
                              <m:oMath xmlns:m="http://schemas.openxmlformats.org/officeDocument/2006/math">
                                <m:acc>
                                  <m:accPr>
                                    <m:chr m:val="̂"/>
                                    <m:ctrlPr>
                                      <a:rPr kumimoji="1" lang="zh-TW" altLang="en-US" i="1" smtClean="0">
                                        <a:latin typeface="Cambria Math" panose="02040503050406030204" pitchFamily="18" charset="0"/>
                                      </a:rPr>
                                    </m:ctrlPr>
                                  </m:accPr>
                                  <m:e>
                                    <m:r>
                                      <a:rPr kumimoji="1" lang="en-US" altLang="zh-TW">
                                        <a:latin typeface="Cambria Math" panose="02040503050406030204" pitchFamily="18" charset="0"/>
                                      </a:rPr>
                                      <m:t>𝐻</m:t>
                                    </m:r>
                                  </m:e>
                                </m:acc>
                                <m:d>
                                  <m:dPr>
                                    <m:ctrlPr>
                                      <a:rPr kumimoji="1" lang="en-US" altLang="zh-TW" i="1">
                                        <a:latin typeface="Cambria Math" panose="02040503050406030204" pitchFamily="18" charset="0"/>
                                      </a:rPr>
                                    </m:ctrlPr>
                                  </m:dPr>
                                  <m:e>
                                    <m:r>
                                      <a:rPr kumimoji="1" lang="en-US" altLang="zh-TW">
                                        <a:latin typeface="Cambria Math" panose="02040503050406030204" pitchFamily="18" charset="0"/>
                                      </a:rPr>
                                      <m:t>𝑡</m:t>
                                    </m:r>
                                  </m:e>
                                </m:d>
                              </m:oMath>
                            </m:oMathPara>
                          </a14:m>
                          <a:endParaRPr lang="zh-TW" altLang="en-US" dirty="0">
                            <a:latin typeface="Kaiti TC" panose="02010600040101010101" pitchFamily="2" charset="-120"/>
                            <a:ea typeface="Kaiti TC" panose="02010600040101010101" pitchFamily="2" charset="-120"/>
                          </a:endParaRPr>
                        </a:p>
                      </a:txBody>
                      <a:tcPr anchor="ctr"/>
                    </a:tc>
                    <a:tc>
                      <a:txBody>
                        <a:bodyPr/>
                        <a:lstStyle/>
                        <a:p>
                          <a:r>
                            <a:rPr lang="en-US" altLang="zh-TW" b="1" dirty="0"/>
                            <a:t>Total energy </a:t>
                          </a:r>
                          <a:r>
                            <a:rPr lang="en-US" altLang="zh-TW" dirty="0"/>
                            <a:t>we have now</a:t>
                          </a:r>
                          <a:endParaRPr lang="zh-TW" altLang="en-US" dirty="0">
                            <a:latin typeface="Kaiti TC" panose="02010600040101010101" pitchFamily="2" charset="-120"/>
                            <a:ea typeface="Kaiti TC" panose="02010600040101010101" pitchFamily="2" charset="-120"/>
                          </a:endParaRPr>
                        </a:p>
                      </a:txBody>
                      <a:tcPr/>
                    </a:tc>
                    <a:extLst>
                      <a:ext uri="{0D108BD9-81ED-4DB2-BD59-A6C34878D82A}">
                        <a16:rowId xmlns:a16="http://schemas.microsoft.com/office/drawing/2014/main" val="1927544637"/>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zh-TW" i="1" smtClean="0">
                                        <a:latin typeface="Cambria Math" panose="02040503050406030204" pitchFamily="18" charset="0"/>
                                      </a:rPr>
                                    </m:ctrlPr>
                                  </m:sSubPr>
                                  <m:e>
                                    <m:acc>
                                      <m:accPr>
                                        <m:chr m:val="̂"/>
                                        <m:ctrlPr>
                                          <a:rPr kumimoji="1" lang="zh-TW" altLang="en-US" i="1">
                                            <a:latin typeface="Cambria Math" panose="02040503050406030204" pitchFamily="18" charset="0"/>
                                          </a:rPr>
                                        </m:ctrlPr>
                                      </m:accPr>
                                      <m:e>
                                        <m:r>
                                          <a:rPr kumimoji="1" lang="en-US" altLang="zh-TW">
                                            <a:latin typeface="Cambria Math" panose="02040503050406030204" pitchFamily="18" charset="0"/>
                                          </a:rPr>
                                          <m:t>𝐻</m:t>
                                        </m:r>
                                      </m:e>
                                    </m:acc>
                                  </m:e>
                                  <m:sub>
                                    <m:r>
                                      <a:rPr kumimoji="1" lang="en-US" altLang="zh-TW">
                                        <a:latin typeface="Cambria Math" panose="02040503050406030204" pitchFamily="18" charset="0"/>
                                      </a:rPr>
                                      <m:t>𝑡𝑎𝑟𝑔𝑒𝑡</m:t>
                                    </m:r>
                                  </m:sub>
                                </m:sSub>
                              </m:oMath>
                            </m:oMathPara>
                          </a14:m>
                          <a:endParaRPr lang="zh-TW" altLang="en-US" dirty="0">
                            <a:latin typeface="Kaiti TC" panose="02010600040101010101" pitchFamily="2" charset="-120"/>
                            <a:ea typeface="Kaiti TC" panose="02010600040101010101" pitchFamily="2" charset="-120"/>
                          </a:endParaRPr>
                        </a:p>
                      </a:txBody>
                      <a:tcPr anchor="ctr"/>
                    </a:tc>
                    <a:tc>
                      <a:txBody>
                        <a:bodyPr/>
                        <a:lstStyle/>
                        <a:p>
                          <a:r>
                            <a:rPr lang="en-US" altLang="zh-TW" b="1" dirty="0"/>
                            <a:t>Ground state energy</a:t>
                          </a:r>
                          <a:r>
                            <a:rPr lang="en-US" altLang="zh-TW" dirty="0"/>
                            <a:t>, i.e. the lowest energy we can attain under the configuration</a:t>
                          </a:r>
                          <a:endParaRPr lang="zh-TW" altLang="en-US" dirty="0">
                            <a:latin typeface="Kaiti TC" panose="02010600040101010101" pitchFamily="2" charset="-120"/>
                            <a:ea typeface="Kaiti TC" panose="02010600040101010101" pitchFamily="2" charset="-120"/>
                          </a:endParaRPr>
                        </a:p>
                      </a:txBody>
                      <a:tcPr/>
                    </a:tc>
                    <a:extLst>
                      <a:ext uri="{0D108BD9-81ED-4DB2-BD59-A6C34878D82A}">
                        <a16:rowId xmlns:a16="http://schemas.microsoft.com/office/drawing/2014/main" val="1699438737"/>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zh-TW" i="1" smtClean="0">
                                        <a:latin typeface="Cambria Math" panose="02040503050406030204" pitchFamily="18" charset="0"/>
                                      </a:rPr>
                                    </m:ctrlPr>
                                  </m:sSubPr>
                                  <m:e>
                                    <m:acc>
                                      <m:accPr>
                                        <m:chr m:val="̂"/>
                                        <m:ctrlPr>
                                          <a:rPr kumimoji="1" lang="zh-TW" altLang="en-US" i="1">
                                            <a:latin typeface="Cambria Math" panose="02040503050406030204" pitchFamily="18" charset="0"/>
                                          </a:rPr>
                                        </m:ctrlPr>
                                      </m:accPr>
                                      <m:e>
                                        <m:r>
                                          <a:rPr kumimoji="1" lang="en-US" altLang="zh-TW">
                                            <a:latin typeface="Cambria Math" panose="02040503050406030204" pitchFamily="18" charset="0"/>
                                          </a:rPr>
                                          <m:t>𝐻</m:t>
                                        </m:r>
                                      </m:e>
                                    </m:acc>
                                  </m:e>
                                  <m:sub>
                                    <m:r>
                                      <a:rPr kumimoji="1" lang="en-US" altLang="zh-TW">
                                        <a:latin typeface="Cambria Math" panose="02040503050406030204" pitchFamily="18" charset="0"/>
                                      </a:rPr>
                                      <m:t>𝐷</m:t>
                                    </m:r>
                                  </m:sub>
                                </m:sSub>
                              </m:oMath>
                            </m:oMathPara>
                          </a14:m>
                          <a:endParaRPr lang="zh-TW" altLang="en-US" dirty="0">
                            <a:latin typeface="Kaiti TC" panose="02010600040101010101" pitchFamily="2" charset="-120"/>
                            <a:ea typeface="Kaiti TC" panose="02010600040101010101" pitchFamily="2" charset="-120"/>
                          </a:endParaRPr>
                        </a:p>
                      </a:txBody>
                      <a:tcPr anchor="ctr"/>
                    </a:tc>
                    <a:tc>
                      <a:txBody>
                        <a:bodyPr/>
                        <a:lstStyle/>
                        <a:p>
                          <a:r>
                            <a:rPr lang="en-US" altLang="zh-TW" sz="1800" b="1" kern="1200" dirty="0">
                              <a:solidFill>
                                <a:schemeClr val="dk1"/>
                              </a:solidFill>
                            </a:rPr>
                            <a:t>Kinetic energy</a:t>
                          </a:r>
                          <a:r>
                            <a:rPr lang="en-US" altLang="zh-TW" sz="1800" kern="1200" dirty="0">
                              <a:solidFill>
                                <a:schemeClr val="dk1"/>
                              </a:solidFill>
                            </a:rPr>
                            <a:t>, i.e. the redundant energy, also the kinetic energy will present by the </a:t>
                          </a:r>
                          <a:r>
                            <a:rPr kumimoji="1" lang="en-US" altLang="zh-TW" sz="1800" kern="1200" dirty="0">
                              <a:solidFill>
                                <a:schemeClr val="tx1"/>
                              </a:solidFill>
                            </a:rPr>
                            <a:t>“</a:t>
                          </a:r>
                          <a:r>
                            <a:rPr lang="en-US" altLang="zh-TW" sz="1800" kern="1200" dirty="0">
                              <a:solidFill>
                                <a:schemeClr val="dk1"/>
                              </a:solidFill>
                            </a:rPr>
                            <a:t>wave fluctuation</a:t>
                          </a:r>
                          <a:r>
                            <a:rPr kumimoji="1" lang="en-US" altLang="zh-TW" sz="1800" kern="1200" dirty="0">
                              <a:solidFill>
                                <a:schemeClr val="tx1"/>
                              </a:solidFill>
                            </a:rPr>
                            <a:t>”</a:t>
                          </a:r>
                          <a:endParaRPr kumimoji="1" lang="zh-TW" altLang="en-US" sz="1800" kern="1200" dirty="0">
                            <a:solidFill>
                              <a:schemeClr val="tx1"/>
                            </a:solidFill>
                            <a:latin typeface="Mongolian Baiti" panose="03000500000000000000" pitchFamily="66" charset="0"/>
                            <a:ea typeface="+mn-ea"/>
                            <a:cs typeface="Mongolian Baiti" panose="03000500000000000000" pitchFamily="66" charset="0"/>
                          </a:endParaRPr>
                        </a:p>
                      </a:txBody>
                      <a:tcPr/>
                    </a:tc>
                    <a:extLst>
                      <a:ext uri="{0D108BD9-81ED-4DB2-BD59-A6C34878D82A}">
                        <a16:rowId xmlns:a16="http://schemas.microsoft.com/office/drawing/2014/main" val="424810933"/>
                      </a:ext>
                    </a:extLst>
                  </a:tr>
                </a:tbl>
              </a:graphicData>
            </a:graphic>
          </p:graphicFrame>
        </mc:Choice>
        <mc:Fallback xmlns="">
          <p:graphicFrame>
            <p:nvGraphicFramePr>
              <p:cNvPr id="15" name="表格 27">
                <a:extLst>
                  <a:ext uri="{FF2B5EF4-FFF2-40B4-BE49-F238E27FC236}">
                    <a16:creationId xmlns:a16="http://schemas.microsoft.com/office/drawing/2014/main" id="{A1526364-A4C1-324F-A002-E8021B4C616D}"/>
                  </a:ext>
                </a:extLst>
              </p:cNvPr>
              <p:cNvGraphicFramePr>
                <a:graphicFrameLocks noGrp="1"/>
              </p:cNvGraphicFramePr>
              <p:nvPr/>
            </p:nvGraphicFramePr>
            <p:xfrm>
              <a:off x="155696" y="997171"/>
              <a:ext cx="5099824" cy="2567686"/>
            </p:xfrm>
            <a:graphic>
              <a:graphicData uri="http://schemas.openxmlformats.org/drawingml/2006/table">
                <a:tbl>
                  <a:tblPr firstRow="1" bandRow="1">
                    <a:tableStyleId>{5940675A-B579-460E-94D1-54222C63F5DA}</a:tableStyleId>
                  </a:tblPr>
                  <a:tblGrid>
                    <a:gridCol w="1484694">
                      <a:extLst>
                        <a:ext uri="{9D8B030D-6E8A-4147-A177-3AD203B41FA5}">
                          <a16:colId xmlns:a16="http://schemas.microsoft.com/office/drawing/2014/main" val="2023818715"/>
                        </a:ext>
                      </a:extLst>
                    </a:gridCol>
                    <a:gridCol w="3615130">
                      <a:extLst>
                        <a:ext uri="{9D8B030D-6E8A-4147-A177-3AD203B41FA5}">
                          <a16:colId xmlns:a16="http://schemas.microsoft.com/office/drawing/2014/main" val="1504345439"/>
                        </a:ext>
                      </a:extLst>
                    </a:gridCol>
                  </a:tblGrid>
                  <a:tr h="365760">
                    <a:tc>
                      <a:txBody>
                        <a:bodyPr/>
                        <a:lstStyle/>
                        <a:p>
                          <a:pPr algn="ctr"/>
                          <a:r>
                            <a:rPr lang="en-US" altLang="zh-TW" dirty="0"/>
                            <a:t>Notation</a:t>
                          </a:r>
                          <a:endParaRPr lang="zh-TW" altLang="en-US" dirty="0">
                            <a:latin typeface="Kaiti TC" panose="02010600040101010101" pitchFamily="2" charset="-120"/>
                            <a:ea typeface="Kaiti TC" panose="02010600040101010101" pitchFamily="2" charset="-120"/>
                          </a:endParaRPr>
                        </a:p>
                      </a:txBody>
                      <a:tcPr>
                        <a:solidFill>
                          <a:schemeClr val="accent4">
                            <a:lumMod val="20000"/>
                            <a:lumOff val="80000"/>
                          </a:schemeClr>
                        </a:solidFill>
                      </a:tcPr>
                    </a:tc>
                    <a:tc>
                      <a:txBody>
                        <a:bodyPr/>
                        <a:lstStyle/>
                        <a:p>
                          <a:pPr algn="ctr"/>
                          <a:r>
                            <a:rPr lang="en-US" altLang="zh-TW" dirty="0"/>
                            <a:t>Meaning</a:t>
                          </a:r>
                          <a:endParaRPr lang="zh-TW" altLang="en-US" dirty="0">
                            <a:latin typeface="Kaiti TC" panose="02010600040101010101" pitchFamily="2" charset="-120"/>
                            <a:ea typeface="Kaiti TC" panose="02010600040101010101" pitchFamily="2" charset="-120"/>
                          </a:endParaRPr>
                        </a:p>
                      </a:txBody>
                      <a:tcPr>
                        <a:solidFill>
                          <a:schemeClr val="accent4">
                            <a:lumMod val="20000"/>
                            <a:lumOff val="80000"/>
                          </a:schemeClr>
                        </a:solidFill>
                      </a:tcPr>
                    </a:tc>
                    <a:extLst>
                      <a:ext uri="{0D108BD9-81ED-4DB2-BD59-A6C34878D82A}">
                        <a16:rowId xmlns:a16="http://schemas.microsoft.com/office/drawing/2014/main" val="3751181906"/>
                      </a:ext>
                    </a:extLst>
                  </a:tr>
                  <a:tr h="373126">
                    <a:tc>
                      <a:txBody>
                        <a:bodyPr/>
                        <a:lstStyle/>
                        <a:p>
                          <a:endParaRPr lang="zh-TW"/>
                        </a:p>
                      </a:txBody>
                      <a:tcPr anchor="ctr">
                        <a:blipFill>
                          <a:blip r:embed="rId6"/>
                          <a:stretch>
                            <a:fillRect l="-855" t="-110345" r="-245299" b="-527586"/>
                          </a:stretch>
                        </a:blipFill>
                      </a:tcPr>
                    </a:tc>
                    <a:tc>
                      <a:txBody>
                        <a:bodyPr/>
                        <a:lstStyle/>
                        <a:p>
                          <a:r>
                            <a:rPr lang="en-US" altLang="zh-TW" b="1" dirty="0"/>
                            <a:t>Total energy </a:t>
                          </a:r>
                          <a:r>
                            <a:rPr lang="en-US" altLang="zh-TW" dirty="0"/>
                            <a:t>we have now</a:t>
                          </a:r>
                          <a:endParaRPr lang="zh-TW" altLang="en-US" dirty="0">
                            <a:latin typeface="Kaiti TC" panose="02010600040101010101" pitchFamily="2" charset="-120"/>
                            <a:ea typeface="Kaiti TC" panose="02010600040101010101" pitchFamily="2" charset="-120"/>
                          </a:endParaRPr>
                        </a:p>
                      </a:txBody>
                      <a:tcPr/>
                    </a:tc>
                    <a:extLst>
                      <a:ext uri="{0D108BD9-81ED-4DB2-BD59-A6C34878D82A}">
                        <a16:rowId xmlns:a16="http://schemas.microsoft.com/office/drawing/2014/main" val="1927544637"/>
                      </a:ext>
                    </a:extLst>
                  </a:tr>
                  <a:tr h="914400">
                    <a:tc>
                      <a:txBody>
                        <a:bodyPr/>
                        <a:lstStyle/>
                        <a:p>
                          <a:endParaRPr lang="zh-TW"/>
                        </a:p>
                      </a:txBody>
                      <a:tcPr anchor="ctr">
                        <a:blipFill>
                          <a:blip r:embed="rId6"/>
                          <a:stretch>
                            <a:fillRect l="-855" t="-83562" r="-245299" b="-109589"/>
                          </a:stretch>
                        </a:blipFill>
                      </a:tcPr>
                    </a:tc>
                    <a:tc>
                      <a:txBody>
                        <a:bodyPr/>
                        <a:lstStyle/>
                        <a:p>
                          <a:r>
                            <a:rPr lang="en-US" altLang="zh-TW" b="1" dirty="0"/>
                            <a:t>Ground state energy</a:t>
                          </a:r>
                          <a:r>
                            <a:rPr lang="en-US" altLang="zh-TW" dirty="0"/>
                            <a:t>, i.e. the lowest energy we can attain under the configuration</a:t>
                          </a:r>
                          <a:endParaRPr lang="zh-TW" altLang="en-US" dirty="0">
                            <a:latin typeface="Kaiti TC" panose="02010600040101010101" pitchFamily="2" charset="-120"/>
                            <a:ea typeface="Kaiti TC" panose="02010600040101010101" pitchFamily="2" charset="-120"/>
                          </a:endParaRPr>
                        </a:p>
                      </a:txBody>
                      <a:tcPr/>
                    </a:tc>
                    <a:extLst>
                      <a:ext uri="{0D108BD9-81ED-4DB2-BD59-A6C34878D82A}">
                        <a16:rowId xmlns:a16="http://schemas.microsoft.com/office/drawing/2014/main" val="1699438737"/>
                      </a:ext>
                    </a:extLst>
                  </a:tr>
                  <a:tr h="914400">
                    <a:tc>
                      <a:txBody>
                        <a:bodyPr/>
                        <a:lstStyle/>
                        <a:p>
                          <a:endParaRPr lang="zh-TW"/>
                        </a:p>
                      </a:txBody>
                      <a:tcPr anchor="ctr">
                        <a:blipFill>
                          <a:blip r:embed="rId6"/>
                          <a:stretch>
                            <a:fillRect l="-855" t="-186111" r="-245299" b="-11111"/>
                          </a:stretch>
                        </a:blipFill>
                      </a:tcPr>
                    </a:tc>
                    <a:tc>
                      <a:txBody>
                        <a:bodyPr/>
                        <a:lstStyle/>
                        <a:p>
                          <a:r>
                            <a:rPr lang="en-US" altLang="zh-TW" sz="1800" b="1" kern="1200" dirty="0">
                              <a:solidFill>
                                <a:schemeClr val="dk1"/>
                              </a:solidFill>
                            </a:rPr>
                            <a:t>Kinetic energy</a:t>
                          </a:r>
                          <a:r>
                            <a:rPr lang="en-US" altLang="zh-TW" sz="1800" kern="1200" dirty="0">
                              <a:solidFill>
                                <a:schemeClr val="dk1"/>
                              </a:solidFill>
                            </a:rPr>
                            <a:t>, i.e. the redundant energy, also the kinetic energy will present by the </a:t>
                          </a:r>
                          <a:r>
                            <a:rPr kumimoji="1" lang="en-US" altLang="zh-TW" sz="1800" kern="1200" dirty="0">
                              <a:solidFill>
                                <a:schemeClr val="tx1"/>
                              </a:solidFill>
                            </a:rPr>
                            <a:t>“</a:t>
                          </a:r>
                          <a:r>
                            <a:rPr lang="en-US" altLang="zh-TW" sz="1800" kern="1200" dirty="0">
                              <a:solidFill>
                                <a:schemeClr val="dk1"/>
                              </a:solidFill>
                            </a:rPr>
                            <a:t>wave fluctuation</a:t>
                          </a:r>
                          <a:r>
                            <a:rPr kumimoji="1" lang="en-US" altLang="zh-TW" sz="1800" kern="1200" dirty="0">
                              <a:solidFill>
                                <a:schemeClr val="tx1"/>
                              </a:solidFill>
                            </a:rPr>
                            <a:t>”</a:t>
                          </a:r>
                          <a:endParaRPr kumimoji="1" lang="zh-TW" altLang="en-US" sz="1800" kern="1200" dirty="0">
                            <a:solidFill>
                              <a:schemeClr val="tx1"/>
                            </a:solidFill>
                            <a:latin typeface="Mongolian Baiti" panose="03000500000000000000" pitchFamily="66" charset="0"/>
                            <a:ea typeface="+mn-ea"/>
                            <a:cs typeface="Mongolian Baiti" panose="03000500000000000000" pitchFamily="66" charset="0"/>
                          </a:endParaRPr>
                        </a:p>
                      </a:txBody>
                      <a:tcPr/>
                    </a:tc>
                    <a:extLst>
                      <a:ext uri="{0D108BD9-81ED-4DB2-BD59-A6C34878D82A}">
                        <a16:rowId xmlns:a16="http://schemas.microsoft.com/office/drawing/2014/main" val="424810933"/>
                      </a:ext>
                    </a:extLst>
                  </a:tr>
                </a:tbl>
              </a:graphicData>
            </a:graphic>
          </p:graphicFrame>
        </mc:Fallback>
      </mc:AlternateContent>
      <p:pic>
        <p:nvPicPr>
          <p:cNvPr id="7" name="圖片 6">
            <a:extLst>
              <a:ext uri="{FF2B5EF4-FFF2-40B4-BE49-F238E27FC236}">
                <a16:creationId xmlns:a16="http://schemas.microsoft.com/office/drawing/2014/main" id="{970D0BE3-D8DE-FD40-A4D1-9DFAC2F9CD06}"/>
              </a:ext>
            </a:extLst>
          </p:cNvPr>
          <p:cNvPicPr>
            <a:picLocks noChangeAspect="1"/>
          </p:cNvPicPr>
          <p:nvPr/>
        </p:nvPicPr>
        <p:blipFill>
          <a:blip r:embed="rId7"/>
          <a:stretch>
            <a:fillRect/>
          </a:stretch>
        </p:blipFill>
        <p:spPr>
          <a:xfrm>
            <a:off x="219703" y="5434075"/>
            <a:ext cx="4097144" cy="76704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582C3A-E175-1046-A3DA-F40BEE2D2DA3}"/>
                  </a:ext>
                </a:extLst>
              </p:cNvPr>
              <p:cNvSpPr/>
              <p:nvPr/>
            </p:nvSpPr>
            <p:spPr>
              <a:xfrm>
                <a:off x="-66906" y="6392025"/>
                <a:ext cx="7958303" cy="466666"/>
              </a:xfrm>
              <a:prstGeom prst="rect">
                <a:avLst/>
              </a:prstGeom>
            </p:spPr>
            <p:txBody>
              <a:bodyPr wrap="square">
                <a:spAutoFit/>
              </a:bodyPr>
              <a:lstStyle/>
              <a:p>
                <a:r>
                  <a:rPr lang="en-US" altLang="zh-TW" sz="1200" dirty="0">
                    <a:solidFill>
                      <a:schemeClr val="bg1"/>
                    </a:solidFill>
                  </a:rPr>
                  <a:t>NOTE: (1) </a:t>
                </a:r>
                <a14:m>
                  <m:oMath xmlns:m="http://schemas.openxmlformats.org/officeDocument/2006/math">
                    <m:r>
                      <a:rPr lang="zh-TW" altLang="en-US" sz="1200" i="1" dirty="0" smtClean="0">
                        <a:solidFill>
                          <a:schemeClr val="bg1"/>
                        </a:solidFill>
                        <a:latin typeface="Cambria Math" panose="02040503050406030204" pitchFamily="18" charset="0"/>
                      </a:rPr>
                      <m:t>𝑔</m:t>
                    </m:r>
                    <m:r>
                      <a:rPr lang="zh-TW" altLang="en-US" sz="1200" i="1" dirty="0" smtClean="0">
                        <a:solidFill>
                          <a:schemeClr val="bg1"/>
                        </a:solidFill>
                        <a:latin typeface="Cambria Math" panose="02040503050406030204" pitchFamily="18" charset="0"/>
                      </a:rPr>
                      <m:t>(</m:t>
                    </m:r>
                    <m:r>
                      <a:rPr lang="zh-TW" altLang="en-US" sz="1200" i="1" dirty="0" smtClean="0">
                        <a:solidFill>
                          <a:schemeClr val="bg1"/>
                        </a:solidFill>
                        <a:latin typeface="Cambria Math" panose="02040503050406030204" pitchFamily="18" charset="0"/>
                      </a:rPr>
                      <m:t>𝑡</m:t>
                    </m:r>
                    <m:r>
                      <a:rPr lang="zh-TW" altLang="en-US" sz="1200" i="1" dirty="0" smtClean="0">
                        <a:solidFill>
                          <a:schemeClr val="bg1"/>
                        </a:solidFill>
                        <a:latin typeface="Cambria Math" panose="02040503050406030204" pitchFamily="18" charset="0"/>
                      </a:rPr>
                      <m:t>)</m:t>
                    </m:r>
                  </m:oMath>
                </a14:m>
                <a:r>
                  <a:rPr lang="zh-TW" altLang="en-US" sz="1200" dirty="0">
                    <a:solidFill>
                      <a:schemeClr val="bg1"/>
                    </a:solidFill>
                  </a:rPr>
                  <a:t> is the energy gap between </a:t>
                </a:r>
                <a:r>
                  <a:rPr lang="zh-TW" altLang="en-US" sz="1200" b="1" dirty="0">
                    <a:solidFill>
                      <a:schemeClr val="bg1"/>
                    </a:solidFill>
                  </a:rPr>
                  <a:t>the first excited state </a:t>
                </a:r>
                <a:r>
                  <a:rPr lang="zh-TW" altLang="en-US" sz="1200" dirty="0">
                    <a:solidFill>
                      <a:schemeClr val="bg1"/>
                    </a:solidFill>
                  </a:rPr>
                  <a:t>and the ground state of the instantaneous Hamiltonian </a:t>
                </a:r>
                <a14:m>
                  <m:oMath xmlns:m="http://schemas.openxmlformats.org/officeDocument/2006/math">
                    <m:acc>
                      <m:accPr>
                        <m:chr m:val="̂"/>
                        <m:ctrlPr>
                          <a:rPr lang="zh-TW" altLang="en-US" sz="1200" i="1">
                            <a:solidFill>
                              <a:schemeClr val="bg1"/>
                            </a:solidFill>
                            <a:latin typeface="Cambria Math" panose="02040503050406030204" pitchFamily="18" charset="0"/>
                          </a:rPr>
                        </m:ctrlPr>
                      </m:accPr>
                      <m:e>
                        <m:r>
                          <a:rPr lang="en-US" altLang="zh-TW" sz="1200">
                            <a:solidFill>
                              <a:schemeClr val="bg1"/>
                            </a:solidFill>
                            <a:latin typeface="Cambria Math" panose="02040503050406030204" pitchFamily="18" charset="0"/>
                          </a:rPr>
                          <m:t>𝐻</m:t>
                        </m:r>
                      </m:e>
                    </m:acc>
                    <m:d>
                      <m:dPr>
                        <m:ctrlPr>
                          <a:rPr lang="en-US" altLang="zh-TW" sz="1200" i="1">
                            <a:solidFill>
                              <a:schemeClr val="bg1"/>
                            </a:solidFill>
                            <a:latin typeface="Cambria Math" panose="02040503050406030204" pitchFamily="18" charset="0"/>
                          </a:rPr>
                        </m:ctrlPr>
                      </m:dPr>
                      <m:e>
                        <m:r>
                          <a:rPr lang="en-US" altLang="zh-TW" sz="1200">
                            <a:solidFill>
                              <a:schemeClr val="bg1"/>
                            </a:solidFill>
                            <a:latin typeface="Cambria Math" panose="02040503050406030204" pitchFamily="18" charset="0"/>
                          </a:rPr>
                          <m:t>𝑡</m:t>
                        </m:r>
                      </m:e>
                    </m:d>
                  </m:oMath>
                </a14:m>
                <a:r>
                  <a:rPr lang="zh-TW" altLang="en-US" sz="1200" dirty="0">
                    <a:solidFill>
                      <a:schemeClr val="bg1"/>
                    </a:solidFill>
                  </a:rPr>
                  <a:t>, </a:t>
                </a:r>
                <a:r>
                  <a:rPr lang="en-US" altLang="zh-TW" sz="1200" dirty="0">
                    <a:solidFill>
                      <a:schemeClr val="bg1"/>
                    </a:solidFill>
                  </a:rPr>
                  <a:t>(2) </a:t>
                </a:r>
                <a:r>
                  <a:rPr lang="zh-TW" altLang="en-US" sz="1200" dirty="0">
                    <a:solidFill>
                      <a:schemeClr val="bg1"/>
                    </a:solidFill>
                  </a:rPr>
                  <a:t>N is system size, </a:t>
                </a:r>
                <a:r>
                  <a:rPr lang="en-US" altLang="zh-TW" sz="1200" dirty="0">
                    <a:solidFill>
                      <a:schemeClr val="bg1"/>
                    </a:solidFill>
                  </a:rPr>
                  <a:t>(3)</a:t>
                </a:r>
                <a:r>
                  <a:rPr lang="zh-TW" altLang="en-US" sz="1200" dirty="0">
                    <a:solidFill>
                      <a:schemeClr val="bg1"/>
                    </a:solidFill>
                  </a:rPr>
                  <a:t> {</a:t>
                </a:r>
                <a14:m>
                  <m:oMath xmlns:m="http://schemas.openxmlformats.org/officeDocument/2006/math">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𝑡</m:t>
                        </m:r>
                      </m:e>
                      <m:sub>
                        <m:r>
                          <a:rPr lang="en-US" altLang="zh-TW" sz="1200" i="1">
                            <a:solidFill>
                              <a:schemeClr val="bg1"/>
                            </a:solidFill>
                            <a:latin typeface="Cambria Math" panose="02040503050406030204" pitchFamily="18" charset="0"/>
                          </a:rPr>
                          <m:t>𝑛</m:t>
                        </m:r>
                      </m:sub>
                    </m:sSub>
                  </m:oMath>
                </a14:m>
                <a:r>
                  <a:rPr lang="zh-TW" altLang="en-US" sz="1200" dirty="0">
                    <a:solidFill>
                      <a:schemeClr val="bg1"/>
                    </a:solidFill>
                  </a:rPr>
                  <a:t>} </a:t>
                </a:r>
                <a:r>
                  <a:rPr lang="en-US" altLang="zh-TW" sz="1200" dirty="0">
                    <a:solidFill>
                      <a:schemeClr val="bg1"/>
                    </a:solidFill>
                  </a:rPr>
                  <a:t>is </a:t>
                </a:r>
                <a:r>
                  <a:rPr lang="zh-TW" altLang="en-US" sz="1200" dirty="0">
                    <a:solidFill>
                      <a:schemeClr val="bg1"/>
                    </a:solidFill>
                  </a:rPr>
                  <a:t>the set of times</a:t>
                </a:r>
              </a:p>
            </p:txBody>
          </p:sp>
        </mc:Choice>
        <mc:Fallback xmlns="">
          <p:sp>
            <p:nvSpPr>
              <p:cNvPr id="8" name="矩形 7">
                <a:extLst>
                  <a:ext uri="{FF2B5EF4-FFF2-40B4-BE49-F238E27FC236}">
                    <a16:creationId xmlns:a16="http://schemas.microsoft.com/office/drawing/2014/main" id="{DA582C3A-E175-1046-A3DA-F40BEE2D2DA3}"/>
                  </a:ext>
                </a:extLst>
              </p:cNvPr>
              <p:cNvSpPr>
                <a:spLocks noRot="1" noChangeAspect="1" noMove="1" noResize="1" noEditPoints="1" noAdjustHandles="1" noChangeArrowheads="1" noChangeShapeType="1" noTextEdit="1"/>
              </p:cNvSpPr>
              <p:nvPr/>
            </p:nvSpPr>
            <p:spPr>
              <a:xfrm>
                <a:off x="-66906" y="6392025"/>
                <a:ext cx="7958303" cy="466666"/>
              </a:xfrm>
              <a:prstGeom prst="rect">
                <a:avLst/>
              </a:prstGeom>
              <a:blipFill>
                <a:blip r:embed="rId8"/>
                <a:stretch>
                  <a:fillRect b="-108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6581F17-89BB-204C-A6BB-9D0CD2D250EC}"/>
                  </a:ext>
                </a:extLst>
              </p:cNvPr>
              <p:cNvSpPr/>
              <p:nvPr/>
            </p:nvSpPr>
            <p:spPr>
              <a:xfrm>
                <a:off x="155696" y="3580658"/>
                <a:ext cx="5099824" cy="707886"/>
              </a:xfrm>
              <a:prstGeom prst="rect">
                <a:avLst/>
              </a:prstGeom>
              <a:solidFill>
                <a:schemeClr val="accent1">
                  <a:lumMod val="20000"/>
                  <a:lumOff val="80000"/>
                </a:schemeClr>
              </a:solidFill>
            </p:spPr>
            <p:txBody>
              <a:bodyPr wrap="square">
                <a:spAutoFit/>
              </a:bodyPr>
              <a:lstStyle/>
              <a:p>
                <a:r>
                  <a:rPr kumimoji="1" lang="en-US" altLang="zh-TW" sz="2000" b="1" dirty="0">
                    <a:latin typeface="Cochin" panose="02000603020000020003" pitchFamily="2" charset="0"/>
                    <a:ea typeface="Cambria Math" panose="02040503050406030204" pitchFamily="18" charset="0"/>
                    <a:cs typeface="Times New Roman" panose="02020603050405020304" pitchFamily="18" charset="0"/>
                  </a:rPr>
                  <a:t>Define</a:t>
                </a:r>
                <a:r>
                  <a:rPr kumimoji="1" lang="en-US" altLang="zh-TW" sz="2000" dirty="0">
                    <a:latin typeface="Cochin" panose="02000603020000020003" pitchFamily="2" charset="0"/>
                    <a:ea typeface="Cambria Math" panose="02040503050406030204" pitchFamily="18" charset="0"/>
                    <a:cs typeface="Times New Roman" panose="02020603050405020304" pitchFamily="18" charset="0"/>
                  </a:rPr>
                  <a:t>: success probability to solve the optimized problem </a:t>
                </a:r>
                <a14:m>
                  <m:oMath xmlns:m="http://schemas.openxmlformats.org/officeDocument/2006/math">
                    <m:sSub>
                      <m:sSubPr>
                        <m:ctrlPr>
                          <a:rPr kumimoji="1" lang="en-US" altLang="zh-TW" sz="2000" i="1">
                            <a:latin typeface="Cambria Math" panose="02040503050406030204" pitchFamily="18" charset="0"/>
                            <a:ea typeface="Cambria Math" panose="02040503050406030204" pitchFamily="18" charset="0"/>
                          </a:rPr>
                        </m:ctrlPr>
                      </m:sSubPr>
                      <m:e>
                        <m:r>
                          <a:rPr kumimoji="1" lang="en-US" altLang="zh-TW" sz="2000" i="1">
                            <a:latin typeface="Cambria Math" panose="02040503050406030204" pitchFamily="18" charset="0"/>
                            <a:ea typeface="Cambria Math" panose="02040503050406030204" pitchFamily="18" charset="0"/>
                          </a:rPr>
                          <m:t>𝑃</m:t>
                        </m:r>
                      </m:e>
                      <m:sub>
                        <m:r>
                          <a:rPr kumimoji="1" lang="en-US" altLang="zh-TW" sz="2000" i="1">
                            <a:latin typeface="Cambria Math" panose="02040503050406030204" pitchFamily="18" charset="0"/>
                            <a:ea typeface="Cambria Math" panose="02040503050406030204" pitchFamily="18" charset="0"/>
                          </a:rPr>
                          <m:t>𝑠𝑢𝑐𝑐𝑒𝑠𝑠</m:t>
                        </m:r>
                      </m:sub>
                    </m:sSub>
                  </m:oMath>
                </a14:m>
                <a:endParaRPr lang="zh-TW" altLang="en-US" sz="2000" dirty="0"/>
              </a:p>
            </p:txBody>
          </p:sp>
        </mc:Choice>
        <mc:Fallback xmlns="">
          <p:sp>
            <p:nvSpPr>
              <p:cNvPr id="11" name="矩形 10">
                <a:extLst>
                  <a:ext uri="{FF2B5EF4-FFF2-40B4-BE49-F238E27FC236}">
                    <a16:creationId xmlns:a16="http://schemas.microsoft.com/office/drawing/2014/main" id="{26581F17-89BB-204C-A6BB-9D0CD2D250EC}"/>
                  </a:ext>
                </a:extLst>
              </p:cNvPr>
              <p:cNvSpPr>
                <a:spLocks noRot="1" noChangeAspect="1" noMove="1" noResize="1" noEditPoints="1" noAdjustHandles="1" noChangeArrowheads="1" noChangeShapeType="1" noTextEdit="1"/>
              </p:cNvSpPr>
              <p:nvPr/>
            </p:nvSpPr>
            <p:spPr>
              <a:xfrm>
                <a:off x="155696" y="3580658"/>
                <a:ext cx="5099824" cy="707886"/>
              </a:xfrm>
              <a:prstGeom prst="rect">
                <a:avLst/>
              </a:prstGeom>
              <a:blipFill>
                <a:blip r:embed="rId9"/>
                <a:stretch>
                  <a:fillRect l="-1244" t="-3509" b="-1403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8053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3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18909</TotalTime>
  <Words>3092</Words>
  <Application>Microsoft Macintosh PowerPoint</Application>
  <PresentationFormat>如螢幕大小 (4:3)</PresentationFormat>
  <Paragraphs>383</Paragraphs>
  <Slides>30</Slides>
  <Notes>17</Notes>
  <HiddenSlides>2</HiddenSlides>
  <MMClips>0</MMClips>
  <ScaleCrop>false</ScaleCrop>
  <HeadingPairs>
    <vt:vector size="6" baseType="variant">
      <vt:variant>
        <vt:lpstr>使用字型</vt:lpstr>
      </vt:variant>
      <vt:variant>
        <vt:i4>18</vt:i4>
      </vt:variant>
      <vt:variant>
        <vt:lpstr>佈景主題</vt:lpstr>
      </vt:variant>
      <vt:variant>
        <vt:i4>1</vt:i4>
      </vt:variant>
      <vt:variant>
        <vt:lpstr>投影片標題</vt:lpstr>
      </vt:variant>
      <vt:variant>
        <vt:i4>30</vt:i4>
      </vt:variant>
    </vt:vector>
  </HeadingPairs>
  <TitlesOfParts>
    <vt:vector size="49" baseType="lpstr">
      <vt:lpstr>標準系統字體</vt:lpstr>
      <vt:lpstr>Hei</vt:lpstr>
      <vt:lpstr>Kaiti SC</vt:lpstr>
      <vt:lpstr>Kaiti TC</vt:lpstr>
      <vt:lpstr>Arial</vt:lpstr>
      <vt:lpstr>Athelas</vt:lpstr>
      <vt:lpstr>Bradley Hand</vt:lpstr>
      <vt:lpstr>Calibri</vt:lpstr>
      <vt:lpstr>Calibri Light</vt:lpstr>
      <vt:lpstr>Cambria Math</vt:lpstr>
      <vt:lpstr>Candara</vt:lpstr>
      <vt:lpstr>Chalkboard SE</vt:lpstr>
      <vt:lpstr>Cochin</vt:lpstr>
      <vt:lpstr>Lao MN</vt:lpstr>
      <vt:lpstr>Mongolian Baiti</vt:lpstr>
      <vt:lpstr>PT Serif</vt:lpstr>
      <vt:lpstr>Times New Roman</vt:lpstr>
      <vt:lpstr>Wingdings</vt:lpstr>
      <vt:lpstr>Office 佈景主題</vt:lpstr>
      <vt:lpstr>PowerPoint 簡報</vt:lpstr>
      <vt:lpstr>Outline</vt:lpstr>
      <vt:lpstr>Simulated Annealing (SA)</vt:lpstr>
      <vt:lpstr>Variational Classical Annealing (VCA) protocol</vt:lpstr>
      <vt:lpstr>VCA annealing step’s Flowchart</vt:lpstr>
      <vt:lpstr>PowerPoint 簡報</vt:lpstr>
      <vt:lpstr>Simulated Quantum Annealing (SQA)</vt:lpstr>
      <vt:lpstr>Variational Quantum Annealing (VQA) protocol</vt:lpstr>
      <vt:lpstr>#Steps should run to converge (VQA)</vt:lpstr>
      <vt:lpstr>PowerPoint 簡報</vt:lpstr>
      <vt:lpstr>Experiment Settings</vt:lpstr>
      <vt:lpstr>Experiment -1. Annealing on random Ising chains</vt:lpstr>
      <vt:lpstr>1D Tensorized RNN</vt:lpstr>
      <vt:lpstr>Graphic RNN</vt:lpstr>
      <vt:lpstr>Experiment Results -1</vt:lpstr>
      <vt:lpstr>Experiment -2. Edwards Anderson model</vt:lpstr>
      <vt:lpstr>2D Tensorized RNN</vt:lpstr>
      <vt:lpstr>Experiment Results -2</vt:lpstr>
      <vt:lpstr>Experiment -3-1. Fully-connected spin glasses models</vt:lpstr>
      <vt:lpstr>Experiment -3-2. Fully-connected spin glasses models</vt:lpstr>
      <vt:lpstr>Dilated RNN </vt:lpstr>
      <vt:lpstr>Experiment Results -3</vt:lpstr>
      <vt:lpstr>Discussion for cons for VNN</vt:lpstr>
      <vt:lpstr>Discussion for pros for VNN</vt:lpstr>
      <vt:lpstr>PowerPoint 簡報</vt:lpstr>
      <vt:lpstr>Supplement Facts</vt:lpstr>
      <vt:lpstr>VCA converge</vt:lpstr>
      <vt:lpstr>VQA and SGD convergence</vt:lpstr>
      <vt:lpstr>Cont’d</vt:lpstr>
      <vt:lpstr>備用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yuhan chao</dc:creator>
  <cp:lastModifiedBy>Chung Asce</cp:lastModifiedBy>
  <cp:revision>1144</cp:revision>
  <dcterms:created xsi:type="dcterms:W3CDTF">2020-05-06T02:50:11Z</dcterms:created>
  <dcterms:modified xsi:type="dcterms:W3CDTF">2021-06-07T09:39:25Z</dcterms:modified>
</cp:coreProperties>
</file>